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84" r:id="rId11"/>
    <p:sldId id="285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3" r:id="rId24"/>
    <p:sldId id="286" r:id="rId25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72" y="72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buChar char="●"/>
              <a:defRPr sz="1100"/>
            </a:lvl1pPr>
            <a:lvl2pPr lvl="1">
              <a:spcBef>
                <a:spcPts val="0"/>
              </a:spcBef>
              <a:buSzPct val="100000"/>
              <a:buChar char="○"/>
              <a:defRPr sz="1100"/>
            </a:lvl2pPr>
            <a:lvl3pPr lvl="2">
              <a:spcBef>
                <a:spcPts val="0"/>
              </a:spcBef>
              <a:buSzPct val="100000"/>
              <a:buChar char="■"/>
              <a:defRPr sz="1100"/>
            </a:lvl3pPr>
            <a:lvl4pPr lvl="3">
              <a:spcBef>
                <a:spcPts val="0"/>
              </a:spcBef>
              <a:buSzPct val="100000"/>
              <a:buChar char="●"/>
              <a:defRPr sz="1100"/>
            </a:lvl4pPr>
            <a:lvl5pPr lvl="4">
              <a:spcBef>
                <a:spcPts val="0"/>
              </a:spcBef>
              <a:buSzPct val="100000"/>
              <a:buChar char="○"/>
              <a:defRPr sz="1100"/>
            </a:lvl5pPr>
            <a:lvl6pPr lvl="5">
              <a:spcBef>
                <a:spcPts val="0"/>
              </a:spcBef>
              <a:buSzPct val="100000"/>
              <a:buChar char="■"/>
              <a:defRPr sz="1100"/>
            </a:lvl6pPr>
            <a:lvl7pPr lvl="6">
              <a:spcBef>
                <a:spcPts val="0"/>
              </a:spcBef>
              <a:buSzPct val="100000"/>
              <a:buChar char="●"/>
              <a:defRPr sz="1100"/>
            </a:lvl7pPr>
            <a:lvl8pPr lvl="7">
              <a:spcBef>
                <a:spcPts val="0"/>
              </a:spcBef>
              <a:buSzPct val="100000"/>
              <a:buChar char="○"/>
              <a:defRPr sz="1100"/>
            </a:lvl8pPr>
            <a:lvl9pPr lvl="8">
              <a:spcBef>
                <a:spcPts val="0"/>
              </a:spcBef>
              <a:buSzPct val="1000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Shape 14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Shape 1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Shape 1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Shape 1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Shape 1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Shape 1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Shape 1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Shape 1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Shape 2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Shape 2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5426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lv"/>
              <a:t>‹#›</a:t>
            </a:fld>
            <a:endParaRPr lang="lv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lv"/>
              <a:t>‹#›</a:t>
            </a:fld>
            <a:endParaRPr lang="lv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AD54D2-28D7-1C42-A768-E1DC9B5D9D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0DC2F4-5C7F-8B47-9BE2-D418868AF0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2FF2FF-1F0D-0342-B512-FCF10562F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605A2-5AAC-9E4A-96C7-E719373133D0}" type="datetimeFigureOut">
              <a:rPr lang="en-US" smtClean="0"/>
              <a:t>10/20/2018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B52F3A-0E75-8342-98C9-A50D9A44B6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6A4F4A-3487-3046-A522-BA870E2C4B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83A7F-0A12-9E4F-BEF8-F1EA888D73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6097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lv"/>
              <a:t>‹#›</a:t>
            </a:fld>
            <a:endParaRPr lang="lv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lv"/>
              <a:t>‹#›</a:t>
            </a:fld>
            <a:endParaRPr lang="lv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lv"/>
              <a:t>‹#›</a:t>
            </a:fld>
            <a:endParaRPr lang="lv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lv"/>
              <a:t>‹#›</a:t>
            </a:fld>
            <a:endParaRPr lang="lv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lv"/>
              <a:t>‹#›</a:t>
            </a:fld>
            <a:endParaRPr lang="lv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lv"/>
              <a:t>‹#›</a:t>
            </a:fld>
            <a:endParaRPr lang="lv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lv"/>
              <a:t>‹#›</a:t>
            </a:fld>
            <a:endParaRPr lang="lv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lv"/>
              <a:t>‹#›</a:t>
            </a:fld>
            <a:endParaRPr lang="lv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Char char="●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○"/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■"/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●"/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○"/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■"/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●"/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○"/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lv" sz="1000">
                <a:solidFill>
                  <a:schemeClr val="dk2"/>
                </a:solidFill>
              </a:rPr>
              <a:t>‹#›</a:t>
            </a:fld>
            <a:endParaRPr lang="lv" sz="1000">
              <a:solidFill>
                <a:schemeClr val="dk2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7" r:id="rId9"/>
    <p:sldLayoutId id="2147483658" r:id="rId10"/>
    <p:sldLayoutId id="2147483660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lv.oxforddictionaries.com/skaidrojums" TargetMode="External"/><Relationship Id="rId2" Type="http://schemas.openxmlformats.org/officeDocument/2006/relationships/hyperlink" Target="https://www.siic.lu.lv/bio/IT/B_10/default.aspx@tabid=9&amp;id=172.html" TargetMode="Externa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ctrTitle"/>
          </p:nvPr>
        </p:nvSpPr>
        <p:spPr>
          <a:xfrm>
            <a:off x="121920" y="744574"/>
            <a:ext cx="8710388" cy="2402485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/>
            <a:r>
              <a:rPr lang="en-US" sz="4000" b="1" i="1" dirty="0"/>
              <a:t>METHODOLOGICAL RECOMMENDATIONS FOR USING THE MODELS OF NATURAL SCIENCES CONCEPTS </a:t>
            </a:r>
            <a:endParaRPr lang="lv" sz="4000" b="1" i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CDEECD-76E5-4D7B-91DD-B3680D7A6E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1708" y="3885684"/>
            <a:ext cx="8710388" cy="1135895"/>
          </a:xfrm>
        </p:spPr>
        <p:txBody>
          <a:bodyPr/>
          <a:lstStyle/>
          <a:p>
            <a:r>
              <a:rPr lang="lv-LV" b="1" dirty="0">
                <a:solidFill>
                  <a:schemeClr val="tx1"/>
                </a:solidFill>
              </a:rPr>
              <a:t>Uldis </a:t>
            </a:r>
            <a:r>
              <a:rPr lang="lv-LV" b="1">
                <a:solidFill>
                  <a:schemeClr val="tx1"/>
                </a:solidFill>
              </a:rPr>
              <a:t>Heidingers</a:t>
            </a:r>
            <a:r>
              <a:rPr lang="lv-LV">
                <a:solidFill>
                  <a:schemeClr val="tx1"/>
                </a:solidFill>
              </a:rPr>
              <a:t> </a:t>
            </a:r>
          </a:p>
          <a:p>
            <a:r>
              <a:rPr lang="lv-LV" dirty="0" err="1">
                <a:solidFill>
                  <a:schemeClr val="tx1"/>
                </a:solidFill>
              </a:rPr>
              <a:t>Mg.sc.ing</a:t>
            </a:r>
            <a:r>
              <a:rPr lang="lv-LV" dirty="0">
                <a:solidFill>
                  <a:schemeClr val="tx1"/>
                </a:solidFill>
              </a:rPr>
              <a:t>., PIKC «Rīgas Valsts tehnikums» skolotājs</a:t>
            </a:r>
            <a:endParaRPr lang="en-US" dirty="0">
              <a:solidFill>
                <a:schemeClr val="tx1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E6397725-0B00-49B3-A541-1FD07F502E3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65610741"/>
              </p:ext>
            </p:extLst>
          </p:nvPr>
        </p:nvGraphicFramePr>
        <p:xfrm>
          <a:off x="477338" y="134592"/>
          <a:ext cx="8505152" cy="415165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167839">
                  <a:extLst>
                    <a:ext uri="{9D8B030D-6E8A-4147-A177-3AD203B41FA5}">
                      <a16:colId xmlns:a16="http://schemas.microsoft.com/office/drawing/2014/main" val="367617519"/>
                    </a:ext>
                  </a:extLst>
                </a:gridCol>
                <a:gridCol w="1766681">
                  <a:extLst>
                    <a:ext uri="{9D8B030D-6E8A-4147-A177-3AD203B41FA5}">
                      <a16:colId xmlns:a16="http://schemas.microsoft.com/office/drawing/2014/main" val="3934990081"/>
                    </a:ext>
                  </a:extLst>
                </a:gridCol>
                <a:gridCol w="3570632">
                  <a:extLst>
                    <a:ext uri="{9D8B030D-6E8A-4147-A177-3AD203B41FA5}">
                      <a16:colId xmlns:a16="http://schemas.microsoft.com/office/drawing/2014/main" val="4246632317"/>
                    </a:ext>
                  </a:extLst>
                </a:gridCol>
              </a:tblGrid>
              <a:tr h="429803">
                <a:tc gridSpan="3">
                  <a:txBody>
                    <a:bodyPr/>
                    <a:lstStyle/>
                    <a:p>
                      <a:pPr algn="ctr"/>
                      <a:r>
                        <a:rPr lang="lv-LV" sz="2100" i="1" dirty="0"/>
                        <a:t> </a:t>
                      </a:r>
                      <a:r>
                        <a:rPr lang="lv-LV" sz="2100" b="1" i="1" dirty="0"/>
                        <a:t>Term</a:t>
                      </a:r>
                      <a:r>
                        <a:rPr lang="lv-LV" sz="2100" i="1" dirty="0"/>
                        <a:t> -  </a:t>
                      </a:r>
                      <a:r>
                        <a:rPr lang="lv-LV" sz="2100" b="1" i="1" dirty="0"/>
                        <a:t>«………..»</a:t>
                      </a:r>
                      <a:endParaRPr lang="en-US" sz="2100" b="1" i="1" dirty="0"/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1119043"/>
                  </a:ext>
                </a:extLst>
              </a:tr>
              <a:tr h="3721856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lv-LV" sz="1800" b="1" i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Definition</a:t>
                      </a:r>
                      <a:r>
                        <a:rPr lang="lv-LV" sz="1800" b="1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lv-LV" sz="1400" b="1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>
                        <a:buFont typeface="+mj-lt"/>
                        <a:buNone/>
                      </a:pPr>
                      <a:endParaRPr lang="lv-LV" sz="1400" b="1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>
                        <a:buFont typeface="+mj-lt"/>
                        <a:buNone/>
                      </a:pPr>
                      <a:endParaRPr lang="lv-LV" sz="1400" b="1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 algn="ctr">
                        <a:buFont typeface="+mj-lt"/>
                        <a:buNone/>
                      </a:pPr>
                      <a:r>
                        <a:rPr lang="lv-LV" sz="1700" b="1" i="1" kern="1200" dirty="0" err="1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Find</a:t>
                      </a:r>
                      <a:r>
                        <a:rPr lang="lv-LV" sz="1700" b="1" i="1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lv-LV" sz="1700" b="1" i="1" kern="1200" dirty="0" err="1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</a:t>
                      </a:r>
                      <a:r>
                        <a:rPr lang="lv-LV" sz="1700" b="1" i="1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lv-LV" sz="1700" b="1" i="1" kern="1200" dirty="0" err="1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definition</a:t>
                      </a:r>
                      <a:r>
                        <a:rPr lang="lv-LV" sz="1700" b="1" i="1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lv-LV" sz="1700" b="1" i="1" kern="1200" dirty="0" err="1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of</a:t>
                      </a:r>
                      <a:r>
                        <a:rPr lang="lv-LV" sz="1700" b="1" i="1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lv-LV" sz="1700" b="1" i="1" kern="1200" dirty="0" err="1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this</a:t>
                      </a:r>
                      <a:r>
                        <a:rPr lang="lv-LV" sz="1700" b="1" i="1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term </a:t>
                      </a:r>
                      <a:r>
                        <a:rPr lang="lv-LV" sz="1700" b="1" i="1" kern="1200" dirty="0" err="1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</a:t>
                      </a:r>
                      <a:r>
                        <a:rPr lang="lv-LV" sz="1700" b="1" i="1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2 </a:t>
                      </a:r>
                      <a:r>
                        <a:rPr lang="lv-LV" sz="1700" b="1" i="1" kern="1200" dirty="0" err="1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different</a:t>
                      </a:r>
                      <a:r>
                        <a:rPr lang="lv-LV" sz="1700" b="1" i="1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lv-LV" sz="1700" b="1" i="1" kern="1200" dirty="0" err="1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sources</a:t>
                      </a:r>
                      <a:r>
                        <a:rPr lang="lv-LV" sz="1700" b="1" i="1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lv-LV" sz="1700" b="1" i="1" kern="1200" dirty="0" err="1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and</a:t>
                      </a:r>
                      <a:r>
                        <a:rPr lang="lv-LV" sz="1700" b="1" i="1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lv-LV" sz="1700" b="1" i="1" kern="1200" dirty="0" err="1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write</a:t>
                      </a:r>
                      <a:r>
                        <a:rPr lang="lv-LV" sz="1700" b="1" i="1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lv-LV" sz="1700" b="1" i="1" kern="1200" dirty="0" err="1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them</a:t>
                      </a:r>
                      <a:r>
                        <a:rPr lang="lv-LV" sz="1700" b="1" i="1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lv-LV" sz="1700" b="1" i="1" kern="1200" dirty="0" err="1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down</a:t>
                      </a:r>
                      <a:r>
                        <a:rPr lang="lv-LV" sz="1700" b="1" i="1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lv-LV" sz="1700" b="1" i="1" kern="1200" dirty="0" err="1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here</a:t>
                      </a:r>
                      <a:endParaRPr lang="lv-LV" sz="1700" b="1" i="1" kern="1200" dirty="0">
                        <a:solidFill>
                          <a:srgbClr val="C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>
                        <a:buFont typeface="+mj-lt"/>
                        <a:buNone/>
                      </a:pPr>
                      <a:endParaRPr lang="lv-LV" sz="1400" b="1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>
                        <a:buFont typeface="+mj-lt"/>
                        <a:buNone/>
                      </a:pPr>
                      <a:endParaRPr lang="lv-LV" sz="1400" b="1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>
                        <a:buFont typeface="+mj-lt"/>
                        <a:buNone/>
                      </a:pPr>
                      <a:endParaRPr lang="en-US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000" b="1" i="1" dirty="0" err="1"/>
                        <a:t>Visual</a:t>
                      </a:r>
                      <a:r>
                        <a:rPr lang="lv-LV" sz="2000" b="1" i="1" dirty="0"/>
                        <a:t> </a:t>
                      </a:r>
                      <a:r>
                        <a:rPr lang="lv-LV" sz="2000" b="1" i="1" dirty="0" err="1"/>
                        <a:t>association</a:t>
                      </a:r>
                      <a:r>
                        <a:rPr lang="lv-LV" sz="2000" b="1" i="1" dirty="0"/>
                        <a:t> </a:t>
                      </a:r>
                    </a:p>
                    <a:p>
                      <a:pPr algn="ctr"/>
                      <a:r>
                        <a:rPr lang="lv-LV" sz="1700" b="1" i="1" dirty="0" err="1">
                          <a:solidFill>
                            <a:srgbClr val="C00000"/>
                          </a:solidFill>
                        </a:rPr>
                        <a:t>Think</a:t>
                      </a:r>
                      <a:r>
                        <a:rPr lang="lv-LV" sz="1700" b="1" i="1" dirty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lv-LV" sz="1700" b="1" i="1" dirty="0" err="1">
                          <a:solidFill>
                            <a:srgbClr val="C00000"/>
                          </a:solidFill>
                        </a:rPr>
                        <a:t>what</a:t>
                      </a:r>
                      <a:r>
                        <a:rPr lang="lv-LV" sz="1700" b="1" i="1" dirty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lv-LV" sz="1700" b="1" i="1" dirty="0" err="1">
                          <a:solidFill>
                            <a:srgbClr val="C00000"/>
                          </a:solidFill>
                        </a:rPr>
                        <a:t>association</a:t>
                      </a:r>
                      <a:r>
                        <a:rPr lang="lv-LV" sz="1700" b="1" i="1" dirty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lv-LV" sz="1700" b="1" i="1" dirty="0" err="1">
                          <a:solidFill>
                            <a:srgbClr val="C00000"/>
                          </a:solidFill>
                        </a:rPr>
                        <a:t>with</a:t>
                      </a:r>
                      <a:r>
                        <a:rPr lang="lv-LV" sz="1700" b="1" i="1" dirty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lv-LV" sz="1700" b="1" i="1" dirty="0" err="1">
                          <a:solidFill>
                            <a:srgbClr val="C00000"/>
                          </a:solidFill>
                        </a:rPr>
                        <a:t>everyday</a:t>
                      </a:r>
                      <a:r>
                        <a:rPr lang="lv-LV" sz="1700" b="1" i="1" dirty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lv-LV" sz="1700" b="1" i="1" dirty="0" err="1">
                          <a:solidFill>
                            <a:srgbClr val="C00000"/>
                          </a:solidFill>
                        </a:rPr>
                        <a:t>life</a:t>
                      </a:r>
                      <a:r>
                        <a:rPr lang="lv-LV" sz="1700" b="1" i="1" dirty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lv-LV" sz="1700" b="1" i="1" dirty="0" err="1">
                          <a:solidFill>
                            <a:srgbClr val="C00000"/>
                          </a:solidFill>
                        </a:rPr>
                        <a:t>or</a:t>
                      </a:r>
                      <a:r>
                        <a:rPr lang="lv-LV" sz="1700" b="1" i="1" dirty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lv-LV" sz="1700" b="1" i="1" dirty="0" err="1">
                          <a:solidFill>
                            <a:srgbClr val="C00000"/>
                          </a:solidFill>
                        </a:rPr>
                        <a:t>nature</a:t>
                      </a:r>
                      <a:r>
                        <a:rPr lang="lv-LV" sz="1700" b="1" i="1" dirty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lv-LV" sz="1700" b="1" i="1" dirty="0" err="1">
                          <a:solidFill>
                            <a:srgbClr val="C00000"/>
                          </a:solidFill>
                        </a:rPr>
                        <a:t>the</a:t>
                      </a:r>
                      <a:r>
                        <a:rPr lang="lv-LV" sz="1700" b="1" i="1" dirty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lv-LV" sz="1700" b="1" i="1" dirty="0" err="1">
                          <a:solidFill>
                            <a:srgbClr val="C00000"/>
                          </a:solidFill>
                        </a:rPr>
                        <a:t>information</a:t>
                      </a:r>
                      <a:r>
                        <a:rPr lang="lv-LV" sz="1700" b="1" i="1" dirty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lv-LV" sz="1700" b="1" i="1" dirty="0" err="1">
                          <a:solidFill>
                            <a:srgbClr val="C00000"/>
                          </a:solidFill>
                        </a:rPr>
                        <a:t>included</a:t>
                      </a:r>
                      <a:r>
                        <a:rPr lang="lv-LV" sz="1700" b="1" i="1" dirty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lv-LV" sz="1700" b="1" i="1" dirty="0" err="1">
                          <a:solidFill>
                            <a:srgbClr val="C00000"/>
                          </a:solidFill>
                        </a:rPr>
                        <a:t>in</a:t>
                      </a:r>
                      <a:r>
                        <a:rPr lang="lv-LV" sz="1700" b="1" i="1" dirty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lv-LV" sz="1700" b="1" i="1" dirty="0" err="1">
                          <a:solidFill>
                            <a:srgbClr val="C00000"/>
                          </a:solidFill>
                        </a:rPr>
                        <a:t>the</a:t>
                      </a:r>
                      <a:r>
                        <a:rPr lang="lv-LV" sz="1700" b="1" i="1" dirty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lv-LV" sz="1700" b="1" i="1" dirty="0" err="1">
                          <a:solidFill>
                            <a:srgbClr val="C00000"/>
                          </a:solidFill>
                        </a:rPr>
                        <a:t>definition</a:t>
                      </a:r>
                      <a:r>
                        <a:rPr lang="lv-LV" sz="1700" b="1" i="1" dirty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lv-LV" sz="1700" b="1" i="1" dirty="0" err="1">
                          <a:solidFill>
                            <a:srgbClr val="C00000"/>
                          </a:solidFill>
                        </a:rPr>
                        <a:t>causes.Insert</a:t>
                      </a:r>
                      <a:r>
                        <a:rPr lang="lv-LV" sz="1700" b="1" i="1" dirty="0">
                          <a:solidFill>
                            <a:srgbClr val="C00000"/>
                          </a:solidFill>
                        </a:rPr>
                        <a:t> a </a:t>
                      </a:r>
                      <a:r>
                        <a:rPr lang="lv-LV" sz="1700" b="1" i="1" dirty="0" err="1">
                          <a:solidFill>
                            <a:srgbClr val="C00000"/>
                          </a:solidFill>
                        </a:rPr>
                        <a:t>picture</a:t>
                      </a:r>
                      <a:r>
                        <a:rPr lang="lv-LV" sz="1700" b="1" i="1" dirty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lv-LV" sz="1700" b="1" i="1" dirty="0" err="1">
                          <a:solidFill>
                            <a:srgbClr val="C00000"/>
                          </a:solidFill>
                        </a:rPr>
                        <a:t>here</a:t>
                      </a:r>
                      <a:endParaRPr lang="en-US" sz="1700" b="1" i="1" dirty="0">
                        <a:solidFill>
                          <a:srgbClr val="C00000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i="1" dirty="0"/>
                        <a:t>Description of association in words </a:t>
                      </a:r>
                      <a:endParaRPr lang="lv-LV" sz="1100" dirty="0"/>
                    </a:p>
                    <a:p>
                      <a:endParaRPr lang="lv-LV" sz="1100" dirty="0"/>
                    </a:p>
                    <a:p>
                      <a:endParaRPr lang="lv-LV" sz="1100" dirty="0"/>
                    </a:p>
                    <a:p>
                      <a:pPr algn="ctr"/>
                      <a:r>
                        <a:rPr lang="lv-LV" sz="1700" b="1" i="1" dirty="0" err="1">
                          <a:solidFill>
                            <a:srgbClr val="C00000"/>
                          </a:solidFill>
                        </a:rPr>
                        <a:t>Formulate</a:t>
                      </a:r>
                      <a:r>
                        <a:rPr lang="lv-LV" sz="1700" b="1" i="1" dirty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lv-LV" sz="1700" b="1" i="1" dirty="0" err="1">
                          <a:solidFill>
                            <a:srgbClr val="C00000"/>
                          </a:solidFill>
                        </a:rPr>
                        <a:t>your</a:t>
                      </a:r>
                      <a:r>
                        <a:rPr lang="lv-LV" sz="1700" b="1" i="1" dirty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lv-LV" sz="1700" b="1" i="1" dirty="0" err="1">
                          <a:solidFill>
                            <a:srgbClr val="C00000"/>
                          </a:solidFill>
                        </a:rPr>
                        <a:t>association</a:t>
                      </a:r>
                      <a:r>
                        <a:rPr lang="lv-LV" sz="1700" b="1" i="1" dirty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lv-LV" sz="1700" b="1" i="1" dirty="0" err="1">
                          <a:solidFill>
                            <a:srgbClr val="C00000"/>
                          </a:solidFill>
                        </a:rPr>
                        <a:t>in</a:t>
                      </a:r>
                      <a:r>
                        <a:rPr lang="lv-LV" sz="1700" b="1" i="1" dirty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lv-LV" sz="1700" b="1" i="1" dirty="0" err="1">
                          <a:solidFill>
                            <a:srgbClr val="C00000"/>
                          </a:solidFill>
                        </a:rPr>
                        <a:t>words.Write</a:t>
                      </a:r>
                      <a:r>
                        <a:rPr lang="lv-LV" sz="1700" b="1" i="1" dirty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lv-LV" sz="1700" b="1" i="1" dirty="0" err="1">
                          <a:solidFill>
                            <a:srgbClr val="C00000"/>
                          </a:solidFill>
                        </a:rPr>
                        <a:t>the</a:t>
                      </a:r>
                      <a:r>
                        <a:rPr lang="lv-LV" sz="1700" b="1" i="1" dirty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lv-LV" sz="1700" b="1" i="1" dirty="0" err="1">
                          <a:solidFill>
                            <a:srgbClr val="C00000"/>
                          </a:solidFill>
                        </a:rPr>
                        <a:t>discription</a:t>
                      </a:r>
                      <a:r>
                        <a:rPr lang="lv-LV" sz="1700" b="1" i="1" dirty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lv-LV" sz="1700" b="1" i="1" dirty="0" err="1">
                          <a:solidFill>
                            <a:srgbClr val="C00000"/>
                          </a:solidFill>
                        </a:rPr>
                        <a:t>here</a:t>
                      </a:r>
                      <a:endParaRPr lang="lv-LV" sz="1700" b="1" i="1" dirty="0">
                        <a:solidFill>
                          <a:srgbClr val="C00000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1077826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69722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E6397725-0B00-49B3-A541-1FD07F502E3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32418176"/>
              </p:ext>
            </p:extLst>
          </p:nvPr>
        </p:nvGraphicFramePr>
        <p:xfrm>
          <a:off x="477338" y="134591"/>
          <a:ext cx="8505152" cy="511610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302017">
                  <a:extLst>
                    <a:ext uri="{9D8B030D-6E8A-4147-A177-3AD203B41FA5}">
                      <a16:colId xmlns:a16="http://schemas.microsoft.com/office/drawing/2014/main" val="367617519"/>
                    </a:ext>
                  </a:extLst>
                </a:gridCol>
                <a:gridCol w="1632503">
                  <a:extLst>
                    <a:ext uri="{9D8B030D-6E8A-4147-A177-3AD203B41FA5}">
                      <a16:colId xmlns:a16="http://schemas.microsoft.com/office/drawing/2014/main" val="3934990081"/>
                    </a:ext>
                  </a:extLst>
                </a:gridCol>
                <a:gridCol w="3570632">
                  <a:extLst>
                    <a:ext uri="{9D8B030D-6E8A-4147-A177-3AD203B41FA5}">
                      <a16:colId xmlns:a16="http://schemas.microsoft.com/office/drawing/2014/main" val="4246632317"/>
                    </a:ext>
                  </a:extLst>
                </a:gridCol>
              </a:tblGrid>
              <a:tr h="429803">
                <a:tc gridSpan="3">
                  <a:txBody>
                    <a:bodyPr/>
                    <a:lstStyle/>
                    <a:p>
                      <a:pPr algn="ctr"/>
                      <a:r>
                        <a:rPr lang="lv-LV" sz="2100" b="1" i="1" dirty="0"/>
                        <a:t> Term -  </a:t>
                      </a:r>
                      <a:r>
                        <a:rPr lang="lv-LV" sz="2100" b="1" i="1" dirty="0">
                          <a:solidFill>
                            <a:srgbClr val="C00000"/>
                          </a:solidFill>
                        </a:rPr>
                        <a:t>«Analogus </a:t>
                      </a:r>
                      <a:r>
                        <a:rPr lang="lv-LV" sz="2100" b="1" i="1" dirty="0" err="1">
                          <a:solidFill>
                            <a:srgbClr val="C00000"/>
                          </a:solidFill>
                        </a:rPr>
                        <a:t>organs</a:t>
                      </a:r>
                      <a:r>
                        <a:rPr lang="lv-LV" sz="2100" b="1" i="1" dirty="0">
                          <a:solidFill>
                            <a:srgbClr val="C00000"/>
                          </a:solidFill>
                        </a:rPr>
                        <a:t>»</a:t>
                      </a:r>
                      <a:endParaRPr lang="en-US" sz="2100" b="1" i="1" dirty="0">
                        <a:solidFill>
                          <a:srgbClr val="C00000"/>
                        </a:solidFill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1119043"/>
                  </a:ext>
                </a:extLst>
              </a:tr>
              <a:tr h="4069080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lv-LV" sz="1800" b="1" i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Definition</a:t>
                      </a:r>
                      <a:endParaRPr lang="lv-LV" sz="1800" b="1" i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lv-LV" sz="18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Organs</a:t>
                      </a:r>
                      <a:r>
                        <a:rPr lang="lv-LV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lv-LV" sz="18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that</a:t>
                      </a:r>
                      <a:r>
                        <a:rPr lang="lv-LV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lv-LV" sz="18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perform</a:t>
                      </a:r>
                      <a:r>
                        <a:rPr lang="lv-LV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lv-LV" sz="18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similar</a:t>
                      </a:r>
                      <a:r>
                        <a:rPr lang="lv-LV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lv-LV" sz="18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functions</a:t>
                      </a:r>
                      <a:r>
                        <a:rPr lang="lv-LV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lv-LV" sz="18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but</a:t>
                      </a:r>
                      <a:r>
                        <a:rPr lang="lv-LV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lv-LV" sz="18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are</a:t>
                      </a:r>
                      <a:r>
                        <a:rPr lang="lv-LV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lv-LV" sz="18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of</a:t>
                      </a:r>
                      <a:r>
                        <a:rPr lang="lv-LV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lv-LV" sz="18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different</a:t>
                      </a:r>
                      <a:r>
                        <a:rPr lang="lv-LV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lv-LV" sz="18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origins</a:t>
                      </a:r>
                      <a:r>
                        <a:rPr lang="lv-LV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lv-LV" sz="18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are</a:t>
                      </a:r>
                      <a:r>
                        <a:rPr lang="lv-LV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analogus </a:t>
                      </a:r>
                      <a:r>
                        <a:rPr lang="lv-LV" sz="18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organs</a:t>
                      </a:r>
                      <a:r>
                        <a:rPr lang="lv-LV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lang="lv-LV" sz="1400" b="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lv-LV" sz="1400" b="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2"/>
                        </a:rPr>
                        <a:t>https://www.siic.lu.lv/bio/IT/B_10/default.aspx@tabid=9&amp;id=172.html</a:t>
                      </a:r>
                      <a:r>
                        <a:rPr lang="lv-LV" sz="1400" b="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).</a:t>
                      </a:r>
                    </a:p>
                    <a:p>
                      <a:pPr marL="457200" indent="-457200">
                        <a:buFont typeface="+mj-lt"/>
                        <a:buAutoNum type="arabicPeriod"/>
                      </a:pPr>
                      <a:r>
                        <a:rPr lang="lv-LV" sz="18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Organs</a:t>
                      </a:r>
                      <a:r>
                        <a:rPr lang="lv-LV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lv-LV" sz="18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of</a:t>
                      </a:r>
                      <a:r>
                        <a:rPr lang="lv-LV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lv-LV" sz="18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animals</a:t>
                      </a:r>
                      <a:r>
                        <a:rPr lang="lv-LV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lv-LV" sz="18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or</a:t>
                      </a:r>
                      <a:r>
                        <a:rPr lang="lv-LV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lv-LV" sz="18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plants</a:t>
                      </a:r>
                      <a:r>
                        <a:rPr lang="lv-LV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lv-LV" sz="18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that</a:t>
                      </a:r>
                      <a:r>
                        <a:rPr lang="lv-LV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lv-LV" sz="18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perform</a:t>
                      </a:r>
                      <a:r>
                        <a:rPr lang="lv-LV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lv-LV" sz="18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similar</a:t>
                      </a:r>
                      <a:r>
                        <a:rPr lang="lv-LV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lv-LV" sz="18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functions</a:t>
                      </a:r>
                      <a:r>
                        <a:rPr lang="lv-LV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bur </a:t>
                      </a:r>
                      <a:r>
                        <a:rPr lang="lv-LV" sz="18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are</a:t>
                      </a:r>
                      <a:r>
                        <a:rPr lang="lv-LV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lv-LV" sz="18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of</a:t>
                      </a:r>
                      <a:r>
                        <a:rPr lang="lv-LV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lv-LV" sz="18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differnet</a:t>
                      </a:r>
                      <a:r>
                        <a:rPr lang="lv-LV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lv-LV" sz="18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origins</a:t>
                      </a:r>
                      <a:r>
                        <a:rPr lang="lv-LV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lv-LV" sz="18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and</a:t>
                      </a:r>
                      <a:r>
                        <a:rPr lang="lv-LV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lv-LV" sz="18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constructions</a:t>
                      </a:r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lang="lv-LV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lv-LV" sz="1400" b="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lv-LV" sz="1400" b="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"/>
                        </a:rPr>
                        <a:t>https://lv.oxforddictionaries.com/skaidrojums</a:t>
                      </a:r>
                      <a:r>
                        <a:rPr lang="lv-LV" sz="1400" b="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r>
                        <a:rPr lang="lv-LV" sz="14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lv-LV" sz="1400" b="1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endParaRPr lang="lv-LV" sz="1400" b="1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endParaRPr lang="lv-LV" sz="1400" b="1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>
                        <a:buFont typeface="+mj-lt"/>
                        <a:buNone/>
                      </a:pPr>
                      <a:endParaRPr lang="lv-LV" sz="1400" b="1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>
                        <a:buFont typeface="+mj-lt"/>
                        <a:buNone/>
                      </a:pPr>
                      <a:endParaRPr lang="lv-LV" sz="1400" b="1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>
                        <a:buFont typeface="+mj-lt"/>
                        <a:buNone/>
                      </a:pPr>
                      <a:endParaRPr lang="en-US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000" b="1" i="1" dirty="0" err="1"/>
                        <a:t>Visual</a:t>
                      </a:r>
                      <a:r>
                        <a:rPr lang="lv-LV" sz="2000" b="1" i="1" dirty="0"/>
                        <a:t> </a:t>
                      </a:r>
                      <a:r>
                        <a:rPr lang="lv-LV" sz="2000" b="1" i="1" dirty="0" err="1"/>
                        <a:t>associations</a:t>
                      </a:r>
                      <a:endParaRPr lang="en-US" sz="2000" b="1" i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i="1" dirty="0"/>
                        <a:t>Descriptions of associations in words </a:t>
                      </a:r>
                      <a:endParaRPr lang="lv-LV" sz="1100" dirty="0"/>
                    </a:p>
                    <a:p>
                      <a:endParaRPr lang="lv-LV" sz="1100" dirty="0"/>
                    </a:p>
                    <a:p>
                      <a:endParaRPr lang="lv-LV" sz="1100" dirty="0"/>
                    </a:p>
                    <a:p>
                      <a:pPr algn="ctr"/>
                      <a:r>
                        <a:rPr lang="lv-LV" sz="2000" dirty="0"/>
                        <a:t>Electric </a:t>
                      </a:r>
                      <a:r>
                        <a:rPr lang="lv-LV" sz="2000" dirty="0" err="1"/>
                        <a:t>coffe-mill</a:t>
                      </a:r>
                      <a:r>
                        <a:rPr lang="lv-LV" sz="2000" dirty="0"/>
                        <a:t> </a:t>
                      </a:r>
                      <a:r>
                        <a:rPr lang="lv-LV" sz="2000" dirty="0" err="1"/>
                        <a:t>and</a:t>
                      </a:r>
                      <a:r>
                        <a:rPr lang="lv-LV" sz="2000" dirty="0"/>
                        <a:t> a </a:t>
                      </a:r>
                      <a:r>
                        <a:rPr lang="lv-LV" sz="2000" dirty="0" err="1"/>
                        <a:t>hand</a:t>
                      </a:r>
                      <a:r>
                        <a:rPr lang="lv-LV" sz="2000" dirty="0"/>
                        <a:t> </a:t>
                      </a:r>
                      <a:r>
                        <a:rPr lang="lv-LV" sz="2000" dirty="0" err="1"/>
                        <a:t>operated</a:t>
                      </a:r>
                      <a:r>
                        <a:rPr lang="lv-LV" sz="2000" dirty="0"/>
                        <a:t> </a:t>
                      </a:r>
                      <a:r>
                        <a:rPr lang="lv-LV" sz="2000" dirty="0" err="1"/>
                        <a:t>grinder</a:t>
                      </a:r>
                      <a:r>
                        <a:rPr lang="lv-LV" sz="2000" dirty="0"/>
                        <a:t> </a:t>
                      </a:r>
                      <a:r>
                        <a:rPr lang="lv-LV" sz="2000" dirty="0" err="1"/>
                        <a:t>consists</a:t>
                      </a:r>
                      <a:r>
                        <a:rPr lang="lv-LV" sz="2000" dirty="0"/>
                        <a:t> </a:t>
                      </a:r>
                      <a:r>
                        <a:rPr lang="lv-LV" sz="2000" dirty="0" err="1"/>
                        <a:t>of</a:t>
                      </a:r>
                      <a:r>
                        <a:rPr lang="lv-LV" sz="2000" dirty="0"/>
                        <a:t> </a:t>
                      </a:r>
                      <a:r>
                        <a:rPr lang="lv-LV" sz="2000" dirty="0" err="1"/>
                        <a:t>differnet</a:t>
                      </a:r>
                      <a:r>
                        <a:rPr lang="lv-LV" sz="2000" dirty="0"/>
                        <a:t> </a:t>
                      </a:r>
                      <a:r>
                        <a:rPr lang="lv-LV" sz="2000" dirty="0" err="1"/>
                        <a:t>parts.But</a:t>
                      </a:r>
                      <a:r>
                        <a:rPr lang="lv-LV" sz="2000" dirty="0"/>
                        <a:t> </a:t>
                      </a:r>
                      <a:r>
                        <a:rPr lang="lv-LV" sz="2000" dirty="0" err="1"/>
                        <a:t>both</a:t>
                      </a:r>
                      <a:r>
                        <a:rPr lang="lv-LV" sz="2000" dirty="0"/>
                        <a:t> </a:t>
                      </a:r>
                      <a:r>
                        <a:rPr lang="lv-LV" sz="2000" dirty="0" err="1"/>
                        <a:t>gadgets</a:t>
                      </a:r>
                      <a:r>
                        <a:rPr lang="lv-LV" sz="2000" dirty="0"/>
                        <a:t> </a:t>
                      </a:r>
                      <a:r>
                        <a:rPr lang="lv-LV" sz="2000" dirty="0" err="1"/>
                        <a:t>are</a:t>
                      </a:r>
                      <a:r>
                        <a:rPr lang="lv-LV" sz="2000" dirty="0"/>
                        <a:t> </a:t>
                      </a:r>
                      <a:r>
                        <a:rPr lang="lv-LV" sz="2000" dirty="0" err="1"/>
                        <a:t>used</a:t>
                      </a:r>
                      <a:r>
                        <a:rPr lang="lv-LV" sz="2000" dirty="0"/>
                        <a:t> </a:t>
                      </a:r>
                      <a:r>
                        <a:rPr lang="lv-LV" sz="2000" dirty="0" err="1"/>
                        <a:t>for</a:t>
                      </a:r>
                      <a:r>
                        <a:rPr lang="lv-LV" sz="2000" dirty="0"/>
                        <a:t> </a:t>
                      </a:r>
                      <a:r>
                        <a:rPr lang="lv-LV" sz="2000" dirty="0" err="1"/>
                        <a:t>grinding</a:t>
                      </a:r>
                      <a:r>
                        <a:rPr lang="lv-LV" sz="2000" dirty="0"/>
                        <a:t>/</a:t>
                      </a:r>
                      <a:r>
                        <a:rPr lang="lv-LV" sz="2000" dirty="0" err="1"/>
                        <a:t>coffe</a:t>
                      </a:r>
                      <a:r>
                        <a:rPr lang="lv-LV" sz="2000" dirty="0"/>
                        <a:t> </a:t>
                      </a:r>
                      <a:r>
                        <a:rPr lang="lv-LV" sz="2000" dirty="0" err="1"/>
                        <a:t>or</a:t>
                      </a:r>
                      <a:r>
                        <a:rPr lang="lv-LV" sz="2000" dirty="0"/>
                        <a:t> </a:t>
                      </a:r>
                      <a:r>
                        <a:rPr lang="lv-LV" sz="2000" dirty="0" err="1"/>
                        <a:t>pepper</a:t>
                      </a:r>
                      <a:r>
                        <a:rPr lang="lv-LV" sz="2000" dirty="0"/>
                        <a:t>/It </a:t>
                      </a:r>
                      <a:r>
                        <a:rPr lang="lv-LV" sz="2000" dirty="0" err="1"/>
                        <a:t>means</a:t>
                      </a:r>
                      <a:r>
                        <a:rPr lang="lv-LV" sz="2000" dirty="0"/>
                        <a:t> </a:t>
                      </a:r>
                      <a:r>
                        <a:rPr lang="lv-LV" sz="2000" dirty="0" err="1"/>
                        <a:t>they</a:t>
                      </a:r>
                      <a:r>
                        <a:rPr lang="lv-LV" sz="2000" dirty="0"/>
                        <a:t> </a:t>
                      </a:r>
                      <a:r>
                        <a:rPr lang="lv-LV" sz="2000" dirty="0" err="1"/>
                        <a:t>perform</a:t>
                      </a:r>
                      <a:r>
                        <a:rPr lang="lv-LV" sz="2000" dirty="0"/>
                        <a:t> a </a:t>
                      </a:r>
                      <a:r>
                        <a:rPr lang="lv-LV" sz="2000" dirty="0" err="1"/>
                        <a:t>similar</a:t>
                      </a:r>
                      <a:r>
                        <a:rPr lang="lv-LV" sz="2000" dirty="0"/>
                        <a:t> </a:t>
                      </a:r>
                      <a:r>
                        <a:rPr lang="lv-LV" sz="2000" dirty="0" err="1"/>
                        <a:t>functions.The</a:t>
                      </a:r>
                      <a:r>
                        <a:rPr lang="lv-LV" sz="2000" dirty="0"/>
                        <a:t> </a:t>
                      </a:r>
                      <a:r>
                        <a:rPr lang="lv-LV" sz="2000" dirty="0" err="1"/>
                        <a:t>same</a:t>
                      </a:r>
                      <a:r>
                        <a:rPr lang="lv-LV" sz="2000" dirty="0"/>
                        <a:t> </a:t>
                      </a:r>
                      <a:r>
                        <a:rPr lang="lv-LV" sz="2000" dirty="0" err="1"/>
                        <a:t>as</a:t>
                      </a:r>
                      <a:r>
                        <a:rPr lang="lv-LV" sz="2000" dirty="0"/>
                        <a:t> </a:t>
                      </a:r>
                      <a:r>
                        <a:rPr lang="lv-LV" sz="2000" dirty="0" err="1"/>
                        <a:t>analogous</a:t>
                      </a:r>
                      <a:r>
                        <a:rPr lang="lv-LV" sz="2000" dirty="0"/>
                        <a:t> </a:t>
                      </a:r>
                      <a:r>
                        <a:rPr lang="lv-LV" sz="2000" dirty="0" err="1"/>
                        <a:t>organs</a:t>
                      </a:r>
                      <a:r>
                        <a:rPr lang="lv-LV" sz="2000" dirty="0"/>
                        <a:t> .</a:t>
                      </a:r>
                      <a:endParaRPr lang="en-US" sz="20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107782640"/>
                  </a:ext>
                </a:extLst>
              </a:tr>
            </a:tbl>
          </a:graphicData>
        </a:graphic>
      </p:graphicFrame>
      <p:pic>
        <p:nvPicPr>
          <p:cNvPr id="6" name="Shape 134">
            <a:extLst>
              <a:ext uri="{FF2B5EF4-FFF2-40B4-BE49-F238E27FC236}">
                <a16:creationId xmlns:a16="http://schemas.microsoft.com/office/drawing/2014/main" id="{CBD9D994-F4B4-4E03-8158-CEF9D9F5DA4A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41790" y="1417907"/>
            <a:ext cx="1421295" cy="123426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Shape 135">
            <a:extLst>
              <a:ext uri="{FF2B5EF4-FFF2-40B4-BE49-F238E27FC236}">
                <a16:creationId xmlns:a16="http://schemas.microsoft.com/office/drawing/2014/main" id="{8E48032B-0F88-480D-A9E0-1FD243AF2BCF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941790" y="2743199"/>
            <a:ext cx="1260420" cy="1714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441539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 txBox="1">
            <a:spLocks noGrp="1"/>
          </p:cNvSpPr>
          <p:nvPr>
            <p:ph type="title"/>
          </p:nvPr>
        </p:nvSpPr>
        <p:spPr>
          <a:xfrm>
            <a:off x="311700" y="1582625"/>
            <a:ext cx="8520600" cy="14100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lv" i="1" dirty="0"/>
              <a:t>3</a:t>
            </a:r>
            <a:r>
              <a:rPr lang="lv-LV" i="1" dirty="0" err="1"/>
              <a:t>rd</a:t>
            </a:r>
            <a:r>
              <a:rPr lang="lv-LV" i="1" dirty="0"/>
              <a:t> </a:t>
            </a:r>
            <a:r>
              <a:rPr lang="lv-LV" i="1" dirty="0" err="1"/>
              <a:t>option</a:t>
            </a:r>
            <a:r>
              <a:rPr lang="lv" b="1" dirty="0"/>
              <a:t>“</a:t>
            </a:r>
            <a:r>
              <a:rPr lang="lv-LV" b="1" dirty="0" err="1"/>
              <a:t>Creating</a:t>
            </a:r>
            <a:r>
              <a:rPr lang="lv-LV" b="1" dirty="0"/>
              <a:t> </a:t>
            </a:r>
            <a:r>
              <a:rPr lang="lv-LV" b="1" dirty="0" err="1"/>
              <a:t>model</a:t>
            </a:r>
            <a:r>
              <a:rPr lang="lv-LV" b="1" dirty="0"/>
              <a:t> </a:t>
            </a:r>
            <a:r>
              <a:rPr lang="lv-LV" b="1" dirty="0" err="1"/>
              <a:t>during</a:t>
            </a:r>
            <a:r>
              <a:rPr lang="lv-LV" b="1" dirty="0"/>
              <a:t> </a:t>
            </a:r>
            <a:r>
              <a:rPr lang="lv-LV" b="1" dirty="0" err="1"/>
              <a:t>the</a:t>
            </a:r>
            <a:r>
              <a:rPr lang="lv-LV" b="1" dirty="0"/>
              <a:t> </a:t>
            </a:r>
            <a:r>
              <a:rPr lang="lv-LV" b="1" dirty="0" err="1"/>
              <a:t>lesson</a:t>
            </a:r>
            <a:r>
              <a:rPr lang="lv" b="1" dirty="0"/>
              <a:t>”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>
            <a:spLocks noGrp="1"/>
          </p:cNvSpPr>
          <p:nvPr>
            <p:ph type="title"/>
          </p:nvPr>
        </p:nvSpPr>
        <p:spPr>
          <a:xfrm>
            <a:off x="385900" y="160650"/>
            <a:ext cx="8520600" cy="692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algn="r" rtl="0">
              <a:spcBef>
                <a:spcPts val="0"/>
              </a:spcBef>
              <a:buNone/>
            </a:pPr>
            <a:r>
              <a:rPr lang="lv-LV" sz="3600" i="1" dirty="0" err="1">
                <a:solidFill>
                  <a:srgbClr val="A61C00"/>
                </a:solidFill>
              </a:rPr>
              <a:t>Essential</a:t>
            </a:r>
            <a:r>
              <a:rPr lang="lv" sz="3600" i="1" dirty="0">
                <a:solidFill>
                  <a:srgbClr val="A61C00"/>
                </a:solidFill>
              </a:rPr>
              <a:t>:</a:t>
            </a:r>
          </a:p>
        </p:txBody>
      </p:sp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385900" y="1050900"/>
            <a:ext cx="8520600" cy="4092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419100">
              <a:lnSpc>
                <a:spcPct val="100000"/>
              </a:lnSpc>
              <a:buClr>
                <a:srgbClr val="000000"/>
              </a:buClr>
            </a:pPr>
            <a:r>
              <a:rPr lang="en-US" sz="3000" dirty="0">
                <a:solidFill>
                  <a:srgbClr val="000000"/>
                </a:solidFill>
              </a:rPr>
              <a:t>can be done during the lesson in the stage of acquiring the new material</a:t>
            </a:r>
            <a:r>
              <a:rPr lang="lv" sz="3000" dirty="0">
                <a:solidFill>
                  <a:srgbClr val="000000"/>
                </a:solidFill>
              </a:rPr>
              <a:t>;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endParaRPr sz="3000" dirty="0">
              <a:solidFill>
                <a:srgbClr val="000000"/>
              </a:solidFill>
            </a:endParaRPr>
          </a:p>
          <a:p>
            <a:pPr marL="457200" lvl="0" indent="-419100">
              <a:buClr>
                <a:srgbClr val="000000"/>
              </a:buClr>
            </a:pPr>
            <a:r>
              <a:rPr lang="en-US" sz="3000" dirty="0">
                <a:solidFill>
                  <a:srgbClr val="000000"/>
                </a:solidFill>
              </a:rPr>
              <a:t> can be done only then if the students have already got some experience in making models.</a:t>
            </a:r>
            <a:r>
              <a:rPr lang="lv" sz="3000" dirty="0">
                <a:solidFill>
                  <a:srgbClr val="000000"/>
                </a:solidFill>
              </a:rPr>
              <a:t>;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endParaRPr sz="3000" dirty="0">
              <a:solidFill>
                <a:srgbClr val="000000"/>
              </a:solidFill>
            </a:endParaRP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endParaRPr sz="30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 txBox="1">
            <a:spLocks noGrp="1"/>
          </p:cNvSpPr>
          <p:nvPr>
            <p:ph type="title"/>
          </p:nvPr>
        </p:nvSpPr>
        <p:spPr>
          <a:xfrm>
            <a:off x="385900" y="160650"/>
            <a:ext cx="8520600" cy="692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algn="r" rtl="0">
              <a:spcBef>
                <a:spcPts val="0"/>
              </a:spcBef>
              <a:buNone/>
            </a:pPr>
            <a:r>
              <a:rPr lang="lv-LV" sz="3600" i="1" dirty="0" err="1">
                <a:solidFill>
                  <a:srgbClr val="A61C00"/>
                </a:solidFill>
              </a:rPr>
              <a:t>Essential</a:t>
            </a:r>
            <a:r>
              <a:rPr lang="lv" sz="3600" i="1" dirty="0">
                <a:solidFill>
                  <a:srgbClr val="A61C00"/>
                </a:solidFill>
              </a:rPr>
              <a:t>:</a:t>
            </a:r>
          </a:p>
        </p:txBody>
      </p:sp>
      <p:sp>
        <p:nvSpPr>
          <p:cNvPr id="162" name="Shape 162"/>
          <p:cNvSpPr txBox="1">
            <a:spLocks noGrp="1"/>
          </p:cNvSpPr>
          <p:nvPr>
            <p:ph type="body" idx="1"/>
          </p:nvPr>
        </p:nvSpPr>
        <p:spPr>
          <a:xfrm>
            <a:off x="385900" y="1483700"/>
            <a:ext cx="8520600" cy="3659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419100">
              <a:lnSpc>
                <a:spcPct val="100000"/>
              </a:lnSpc>
              <a:buClr>
                <a:srgbClr val="000000"/>
              </a:buClr>
            </a:pPr>
            <a:r>
              <a:rPr lang="en-US" sz="3000" dirty="0">
                <a:solidFill>
                  <a:srgbClr val="000000"/>
                </a:solidFill>
              </a:rPr>
              <a:t>successful when working in groups</a:t>
            </a:r>
            <a:r>
              <a:rPr lang="lv" sz="3000" dirty="0">
                <a:solidFill>
                  <a:srgbClr val="000000"/>
                </a:solidFill>
              </a:rPr>
              <a:t>;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endParaRPr sz="3000" dirty="0">
              <a:solidFill>
                <a:srgbClr val="000000"/>
              </a:solidFill>
            </a:endParaRPr>
          </a:p>
          <a:p>
            <a:pPr marL="457200" lvl="0" indent="-419100">
              <a:lnSpc>
                <a:spcPct val="100000"/>
              </a:lnSpc>
              <a:buClr>
                <a:srgbClr val="000000"/>
              </a:buClr>
            </a:pPr>
            <a:r>
              <a:rPr lang="lv-LV" sz="3000" dirty="0">
                <a:solidFill>
                  <a:srgbClr val="000000"/>
                </a:solidFill>
              </a:rPr>
              <a:t>T</a:t>
            </a:r>
            <a:r>
              <a:rPr lang="en-US" sz="3000" dirty="0">
                <a:solidFill>
                  <a:srgbClr val="000000"/>
                </a:solidFill>
              </a:rPr>
              <a:t>he teacher must do some </a:t>
            </a:r>
            <a:r>
              <a:rPr lang="lv-LV" sz="3000" dirty="0" err="1">
                <a:solidFill>
                  <a:srgbClr val="000000"/>
                </a:solidFill>
              </a:rPr>
              <a:t>pre</a:t>
            </a:r>
            <a:r>
              <a:rPr lang="lv-LV" sz="3000" dirty="0">
                <a:solidFill>
                  <a:srgbClr val="000000"/>
                </a:solidFill>
              </a:rPr>
              <a:t>-</a:t>
            </a:r>
            <a:r>
              <a:rPr lang="en-US" sz="3000" dirty="0">
                <a:solidFill>
                  <a:srgbClr val="000000"/>
                </a:solidFill>
              </a:rPr>
              <a:t>preparation- setting the task, making some collage of pictures, choosing the sources of information</a:t>
            </a:r>
            <a:r>
              <a:rPr lang="lv" sz="3000" dirty="0">
                <a:solidFill>
                  <a:srgbClr val="000000"/>
                </a:solidFill>
              </a:rPr>
              <a:t>.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endParaRPr sz="3000" dirty="0">
              <a:solidFill>
                <a:srgbClr val="000000"/>
              </a:solidFill>
            </a:endParaRP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endParaRPr sz="3000" dirty="0">
              <a:solidFill>
                <a:srgbClr val="000000"/>
              </a:solidFill>
            </a:endParaRP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endParaRPr sz="30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 txBox="1">
            <a:spLocks noGrp="1"/>
          </p:cNvSpPr>
          <p:nvPr>
            <p:ph type="title"/>
          </p:nvPr>
        </p:nvSpPr>
        <p:spPr>
          <a:xfrm>
            <a:off x="311700" y="1582625"/>
            <a:ext cx="8520600" cy="14100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/>
            <a:r>
              <a:rPr lang="en-US" i="1" dirty="0"/>
              <a:t>The 4th option 'ANALYSIS OF MODELS' /1/ </a:t>
            </a:r>
            <a:endParaRPr lang="lv" b="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 txBox="1">
            <a:spLocks noGrp="1"/>
          </p:cNvSpPr>
          <p:nvPr>
            <p:ph type="title"/>
          </p:nvPr>
        </p:nvSpPr>
        <p:spPr>
          <a:xfrm>
            <a:off x="385900" y="160650"/>
            <a:ext cx="8520600" cy="692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algn="r" rtl="0">
              <a:spcBef>
                <a:spcPts val="0"/>
              </a:spcBef>
              <a:buNone/>
            </a:pPr>
            <a:r>
              <a:rPr lang="lv-LV" sz="3600" i="1" dirty="0" err="1">
                <a:solidFill>
                  <a:srgbClr val="A61C00"/>
                </a:solidFill>
              </a:rPr>
              <a:t>Essential</a:t>
            </a:r>
            <a:r>
              <a:rPr lang="lv" sz="3600" i="1" dirty="0">
                <a:solidFill>
                  <a:srgbClr val="A61C00"/>
                </a:solidFill>
              </a:rPr>
              <a:t>:</a:t>
            </a:r>
          </a:p>
        </p:txBody>
      </p:sp>
      <p:sp>
        <p:nvSpPr>
          <p:cNvPr id="173" name="Shape 173"/>
          <p:cNvSpPr txBox="1">
            <a:spLocks noGrp="1"/>
          </p:cNvSpPr>
          <p:nvPr>
            <p:ph type="body" idx="1"/>
          </p:nvPr>
        </p:nvSpPr>
        <p:spPr>
          <a:xfrm>
            <a:off x="385900" y="1050900"/>
            <a:ext cx="8520600" cy="4092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419100">
              <a:lnSpc>
                <a:spcPct val="100000"/>
              </a:lnSpc>
              <a:buClr>
                <a:srgbClr val="000000"/>
              </a:buClr>
            </a:pPr>
            <a:r>
              <a:rPr lang="en-US" sz="3000" dirty="0">
                <a:solidFill>
                  <a:srgbClr val="000000"/>
                </a:solidFill>
              </a:rPr>
              <a:t>can be carried out if the acquired material contains some concepts that have been taught before in some other subjects</a:t>
            </a:r>
            <a:r>
              <a:rPr lang="lv" sz="3000" dirty="0">
                <a:solidFill>
                  <a:srgbClr val="000000"/>
                </a:solidFill>
              </a:rPr>
              <a:t>;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endParaRPr sz="3000" dirty="0">
              <a:solidFill>
                <a:srgbClr val="000000"/>
              </a:solidFill>
            </a:endParaRPr>
          </a:p>
          <a:p>
            <a:pPr marL="457200" lvl="0" indent="-419100">
              <a:lnSpc>
                <a:spcPct val="100000"/>
              </a:lnSpc>
              <a:buClr>
                <a:schemeClr val="dk1"/>
              </a:buClr>
            </a:pPr>
            <a:r>
              <a:rPr lang="en-US" sz="3000" dirty="0">
                <a:solidFill>
                  <a:schemeClr val="dk1"/>
                </a:solidFill>
              </a:rPr>
              <a:t>successful when working in groups</a:t>
            </a:r>
            <a:r>
              <a:rPr lang="lv" sz="3000" dirty="0">
                <a:solidFill>
                  <a:schemeClr val="dk1"/>
                </a:solidFill>
              </a:rPr>
              <a:t>;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endParaRPr sz="3000" dirty="0">
              <a:solidFill>
                <a:schemeClr val="dk1"/>
              </a:solidFill>
            </a:endParaRPr>
          </a:p>
          <a:p>
            <a:pPr marL="457200" lvl="0" indent="-419100">
              <a:lnSpc>
                <a:spcPct val="100000"/>
              </a:lnSpc>
              <a:buClr>
                <a:schemeClr val="dk1"/>
              </a:buClr>
            </a:pPr>
            <a:r>
              <a:rPr lang="en-US" sz="3000" dirty="0">
                <a:solidFill>
                  <a:schemeClr val="dk1"/>
                </a:solidFill>
              </a:rPr>
              <a:t>interaction of the teachers of both subjects</a:t>
            </a:r>
            <a:r>
              <a:rPr lang="lv" sz="3000" dirty="0">
                <a:solidFill>
                  <a:schemeClr val="dk1"/>
                </a:solidFill>
              </a:rPr>
              <a:t>.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endParaRPr sz="3000" dirty="0">
              <a:solidFill>
                <a:srgbClr val="000000"/>
              </a:solidFill>
            </a:endParaRP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endParaRPr sz="3000" dirty="0">
              <a:solidFill>
                <a:srgbClr val="000000"/>
              </a:solidFill>
            </a:endParaRP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endParaRPr sz="30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 txBox="1">
            <a:spLocks noGrp="1"/>
          </p:cNvSpPr>
          <p:nvPr>
            <p:ph type="title"/>
          </p:nvPr>
        </p:nvSpPr>
        <p:spPr>
          <a:xfrm>
            <a:off x="311700" y="1582625"/>
            <a:ext cx="8520600" cy="14100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/>
            <a:r>
              <a:rPr lang="en-US" i="1" dirty="0"/>
              <a:t>The 5th option ' ANALYSIS OF MODELS'/2/ </a:t>
            </a:r>
            <a:endParaRPr lang="lv" b="1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 txBox="1">
            <a:spLocks noGrp="1"/>
          </p:cNvSpPr>
          <p:nvPr>
            <p:ph type="title"/>
          </p:nvPr>
        </p:nvSpPr>
        <p:spPr>
          <a:xfrm>
            <a:off x="385900" y="160650"/>
            <a:ext cx="8520600" cy="692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algn="r" rtl="0">
              <a:spcBef>
                <a:spcPts val="0"/>
              </a:spcBef>
              <a:buNone/>
            </a:pPr>
            <a:r>
              <a:rPr lang="lv-LV" sz="3600" i="1" dirty="0" err="1">
                <a:solidFill>
                  <a:srgbClr val="A61C00"/>
                </a:solidFill>
              </a:rPr>
              <a:t>Essential</a:t>
            </a:r>
            <a:r>
              <a:rPr lang="lv" sz="3600" i="1" dirty="0">
                <a:solidFill>
                  <a:srgbClr val="A61C00"/>
                </a:solidFill>
              </a:rPr>
              <a:t>:</a:t>
            </a:r>
          </a:p>
        </p:txBody>
      </p:sp>
      <p:sp>
        <p:nvSpPr>
          <p:cNvPr id="184" name="Shape 184"/>
          <p:cNvSpPr txBox="1">
            <a:spLocks noGrp="1"/>
          </p:cNvSpPr>
          <p:nvPr>
            <p:ph type="body" idx="1"/>
          </p:nvPr>
        </p:nvSpPr>
        <p:spPr>
          <a:xfrm>
            <a:off x="385900" y="1050900"/>
            <a:ext cx="8520600" cy="4092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419100">
              <a:lnSpc>
                <a:spcPct val="100000"/>
              </a:lnSpc>
              <a:buClr>
                <a:srgbClr val="000000"/>
              </a:buClr>
            </a:pPr>
            <a:r>
              <a:rPr lang="en-US" sz="3000" dirty="0">
                <a:solidFill>
                  <a:srgbClr val="000000"/>
                </a:solidFill>
              </a:rPr>
              <a:t>can be carried out if it is necessary to update the concepts acquired relatively not long ago but needed for the new theme;</a:t>
            </a:r>
            <a:r>
              <a:rPr lang="lv" sz="3000" dirty="0">
                <a:solidFill>
                  <a:srgbClr val="000000"/>
                </a:solidFill>
              </a:rPr>
              <a:t>,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endParaRPr sz="3000" dirty="0">
              <a:solidFill>
                <a:srgbClr val="000000"/>
              </a:solidFill>
            </a:endParaRPr>
          </a:p>
          <a:p>
            <a:pPr marL="457200" lvl="0" indent="-419100">
              <a:lnSpc>
                <a:spcPct val="100000"/>
              </a:lnSpc>
              <a:buClr>
                <a:schemeClr val="dk1"/>
              </a:buClr>
            </a:pPr>
            <a:r>
              <a:rPr lang="en-US" sz="3000" dirty="0">
                <a:solidFill>
                  <a:schemeClr val="dk1"/>
                </a:solidFill>
              </a:rPr>
              <a:t>can be used in the opening part of the lesson as a discussion conducted by the teacher</a:t>
            </a:r>
            <a:r>
              <a:rPr lang="lv" sz="3000" dirty="0">
                <a:solidFill>
                  <a:schemeClr val="dk1"/>
                </a:solidFill>
              </a:rPr>
              <a:t>.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endParaRPr sz="3000" dirty="0">
              <a:solidFill>
                <a:schemeClr val="dk1"/>
              </a:solidFill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endParaRPr sz="3000" dirty="0">
              <a:solidFill>
                <a:srgbClr val="000000"/>
              </a:solidFill>
            </a:endParaRP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endParaRPr sz="3000" dirty="0">
              <a:solidFill>
                <a:srgbClr val="000000"/>
              </a:solidFill>
            </a:endParaRP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endParaRPr sz="30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>
            <a:spLocks noGrp="1"/>
          </p:cNvSpPr>
          <p:nvPr>
            <p:ph type="title"/>
          </p:nvPr>
        </p:nvSpPr>
        <p:spPr>
          <a:xfrm>
            <a:off x="311700" y="1582625"/>
            <a:ext cx="8520600" cy="14100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/>
            <a:r>
              <a:rPr lang="en-US" i="1" dirty="0"/>
              <a:t>The 6th option ' ASSESSMENT OF MODELS'</a:t>
            </a:r>
            <a:endParaRPr lang="lv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Shape 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4335800" cy="2807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Shape 6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45599" y="2104476"/>
            <a:ext cx="4036876" cy="2807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 txBox="1">
            <a:spLocks noGrp="1"/>
          </p:cNvSpPr>
          <p:nvPr>
            <p:ph type="title"/>
          </p:nvPr>
        </p:nvSpPr>
        <p:spPr>
          <a:xfrm>
            <a:off x="385900" y="160650"/>
            <a:ext cx="8520600" cy="692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algn="r" rtl="0">
              <a:spcBef>
                <a:spcPts val="0"/>
              </a:spcBef>
              <a:buNone/>
            </a:pPr>
            <a:r>
              <a:rPr lang="lv-LV" sz="3600" i="1" dirty="0" err="1">
                <a:solidFill>
                  <a:srgbClr val="A61C00"/>
                </a:solidFill>
              </a:rPr>
              <a:t>Essential</a:t>
            </a:r>
            <a:r>
              <a:rPr lang="lv" sz="3600" i="1" dirty="0">
                <a:solidFill>
                  <a:srgbClr val="A61C00"/>
                </a:solidFill>
              </a:rPr>
              <a:t>:</a:t>
            </a:r>
          </a:p>
        </p:txBody>
      </p:sp>
      <p:sp>
        <p:nvSpPr>
          <p:cNvPr id="195" name="Shape 195"/>
          <p:cNvSpPr txBox="1">
            <a:spLocks noGrp="1"/>
          </p:cNvSpPr>
          <p:nvPr>
            <p:ph type="body" idx="1"/>
          </p:nvPr>
        </p:nvSpPr>
        <p:spPr>
          <a:xfrm>
            <a:off x="385900" y="1050900"/>
            <a:ext cx="8520600" cy="4092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419100">
              <a:lnSpc>
                <a:spcPct val="100000"/>
              </a:lnSpc>
              <a:buClr>
                <a:srgbClr val="000000"/>
              </a:buClr>
            </a:pPr>
            <a:r>
              <a:rPr lang="en-US" sz="3000" dirty="0">
                <a:solidFill>
                  <a:srgbClr val="000000"/>
                </a:solidFill>
              </a:rPr>
              <a:t>can be used at the final stage of the theme summing up the acquired material within a particular theme and preparing for the final </a:t>
            </a:r>
            <a:r>
              <a:rPr lang="en-US" sz="3000" dirty="0" err="1">
                <a:solidFill>
                  <a:srgbClr val="000000"/>
                </a:solidFill>
              </a:rPr>
              <a:t>tes</a:t>
            </a:r>
            <a:r>
              <a:rPr lang="lv-LV" sz="3000" dirty="0">
                <a:solidFill>
                  <a:srgbClr val="000000"/>
                </a:solidFill>
              </a:rPr>
              <a:t>t</a:t>
            </a:r>
            <a:r>
              <a:rPr lang="lv" sz="3000" dirty="0">
                <a:solidFill>
                  <a:srgbClr val="000000"/>
                </a:solidFill>
              </a:rPr>
              <a:t>;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endParaRPr sz="3000" dirty="0">
              <a:solidFill>
                <a:srgbClr val="000000"/>
              </a:solidFill>
            </a:endParaRPr>
          </a:p>
          <a:p>
            <a:pPr marL="457200" lvl="0" indent="-419100">
              <a:lnSpc>
                <a:spcPct val="100000"/>
              </a:lnSpc>
              <a:buClr>
                <a:schemeClr val="dk1"/>
              </a:buClr>
            </a:pPr>
            <a:r>
              <a:rPr lang="en-US" sz="3000" dirty="0">
                <a:solidFill>
                  <a:schemeClr val="dk1"/>
                </a:solidFill>
              </a:rPr>
              <a:t>very useful if a lot of concepts must be acquired within the theme</a:t>
            </a:r>
            <a:r>
              <a:rPr lang="lv" sz="3000" dirty="0">
                <a:solidFill>
                  <a:schemeClr val="dk1"/>
                </a:solidFill>
              </a:rPr>
              <a:t>;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endParaRPr sz="3000" dirty="0">
              <a:solidFill>
                <a:schemeClr val="dk1"/>
              </a:solidFill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endParaRPr sz="3000" dirty="0">
              <a:solidFill>
                <a:srgbClr val="000000"/>
              </a:solidFill>
            </a:endParaRP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endParaRPr sz="3000" dirty="0">
              <a:solidFill>
                <a:srgbClr val="000000"/>
              </a:solidFill>
            </a:endParaRP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endParaRPr sz="30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 txBox="1">
            <a:spLocks noGrp="1"/>
          </p:cNvSpPr>
          <p:nvPr>
            <p:ph type="title"/>
          </p:nvPr>
        </p:nvSpPr>
        <p:spPr>
          <a:xfrm>
            <a:off x="385900" y="160650"/>
            <a:ext cx="8520600" cy="692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algn="r" rtl="0">
              <a:spcBef>
                <a:spcPts val="0"/>
              </a:spcBef>
              <a:buNone/>
            </a:pPr>
            <a:r>
              <a:rPr lang="lv-LV" sz="3600" i="1" dirty="0" err="1">
                <a:solidFill>
                  <a:srgbClr val="A61C00"/>
                </a:solidFill>
              </a:rPr>
              <a:t>Essential</a:t>
            </a:r>
            <a:r>
              <a:rPr lang="lv" sz="3600" i="1" dirty="0">
                <a:solidFill>
                  <a:srgbClr val="A61C00"/>
                </a:solidFill>
              </a:rPr>
              <a:t>:</a:t>
            </a:r>
          </a:p>
        </p:txBody>
      </p:sp>
      <p:sp>
        <p:nvSpPr>
          <p:cNvPr id="201" name="Shape 201"/>
          <p:cNvSpPr txBox="1">
            <a:spLocks noGrp="1"/>
          </p:cNvSpPr>
          <p:nvPr>
            <p:ph type="body" idx="1"/>
          </p:nvPr>
        </p:nvSpPr>
        <p:spPr>
          <a:xfrm>
            <a:off x="385900" y="1050900"/>
            <a:ext cx="8520600" cy="4092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419100">
              <a:lnSpc>
                <a:spcPct val="100000"/>
              </a:lnSpc>
              <a:buClr>
                <a:srgbClr val="000000"/>
              </a:buClr>
            </a:pPr>
            <a:r>
              <a:rPr lang="en-US" sz="3000" dirty="0">
                <a:solidFill>
                  <a:srgbClr val="000000"/>
                </a:solidFill>
              </a:rPr>
              <a:t> strict criteria of assessment must be worked out in order to give assessment points; </a:t>
            </a:r>
            <a:r>
              <a:rPr lang="lv" sz="3000" dirty="0">
                <a:solidFill>
                  <a:srgbClr val="000000"/>
                </a:solidFill>
              </a:rPr>
              <a:t>;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endParaRPr sz="3000" dirty="0">
              <a:solidFill>
                <a:srgbClr val="000000"/>
              </a:solidFill>
            </a:endParaRPr>
          </a:p>
          <a:p>
            <a:pPr marL="457200" lvl="0" indent="-419100">
              <a:lnSpc>
                <a:spcPct val="100000"/>
              </a:lnSpc>
              <a:buClr>
                <a:schemeClr val="dk1"/>
              </a:buClr>
            </a:pPr>
            <a:r>
              <a:rPr lang="en-US" sz="3000" dirty="0">
                <a:solidFill>
                  <a:schemeClr val="dk1"/>
                </a:solidFill>
              </a:rPr>
              <a:t>successful when working in groups</a:t>
            </a:r>
            <a:r>
              <a:rPr lang="lv" sz="3000" dirty="0">
                <a:solidFill>
                  <a:schemeClr val="dk1"/>
                </a:solidFill>
              </a:rPr>
              <a:t>;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endParaRPr sz="3000" dirty="0">
              <a:solidFill>
                <a:schemeClr val="dk1"/>
              </a:solidFill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endParaRPr sz="3000" dirty="0">
              <a:solidFill>
                <a:srgbClr val="000000"/>
              </a:solidFill>
            </a:endParaRP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endParaRPr sz="3000" dirty="0">
              <a:solidFill>
                <a:srgbClr val="000000"/>
              </a:solidFill>
            </a:endParaRP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endParaRPr sz="30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 txBox="1">
            <a:spLocks noGrp="1"/>
          </p:cNvSpPr>
          <p:nvPr>
            <p:ph type="title"/>
          </p:nvPr>
        </p:nvSpPr>
        <p:spPr>
          <a:xfrm>
            <a:off x="385900" y="160650"/>
            <a:ext cx="8520600" cy="692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algn="r" rtl="0">
              <a:spcBef>
                <a:spcPts val="0"/>
              </a:spcBef>
              <a:buNone/>
            </a:pPr>
            <a:r>
              <a:rPr lang="lv-LV" sz="3600" i="1" dirty="0" err="1">
                <a:solidFill>
                  <a:srgbClr val="A61C00"/>
                </a:solidFill>
              </a:rPr>
              <a:t>Essential</a:t>
            </a:r>
            <a:r>
              <a:rPr lang="lv" sz="3600" i="1" dirty="0">
                <a:solidFill>
                  <a:srgbClr val="A61C00"/>
                </a:solidFill>
              </a:rPr>
              <a:t>:</a:t>
            </a:r>
          </a:p>
        </p:txBody>
      </p:sp>
      <p:sp>
        <p:nvSpPr>
          <p:cNvPr id="207" name="Shape 207"/>
          <p:cNvSpPr txBox="1">
            <a:spLocks noGrp="1"/>
          </p:cNvSpPr>
          <p:nvPr>
            <p:ph type="body" idx="1"/>
          </p:nvPr>
        </p:nvSpPr>
        <p:spPr>
          <a:xfrm>
            <a:off x="385900" y="1050900"/>
            <a:ext cx="8520600" cy="4092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419100">
              <a:lnSpc>
                <a:spcPct val="100000"/>
              </a:lnSpc>
              <a:buClr>
                <a:srgbClr val="000000"/>
              </a:buClr>
            </a:pPr>
            <a:r>
              <a:rPr lang="en-US" sz="3000" dirty="0">
                <a:solidFill>
                  <a:srgbClr val="000000"/>
                </a:solidFill>
              </a:rPr>
              <a:t> each group assesses several models of the same concept and choose the most successful;</a:t>
            </a:r>
            <a:r>
              <a:rPr lang="lv" sz="3000" dirty="0">
                <a:solidFill>
                  <a:srgbClr val="000000"/>
                </a:solidFill>
              </a:rPr>
              <a:t>;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endParaRPr sz="3000" dirty="0">
              <a:solidFill>
                <a:srgbClr val="000000"/>
              </a:solidFill>
            </a:endParaRPr>
          </a:p>
          <a:p>
            <a:pPr marL="457200" lvl="0" indent="-419100">
              <a:lnSpc>
                <a:spcPct val="100000"/>
              </a:lnSpc>
              <a:buClr>
                <a:schemeClr val="dk1"/>
              </a:buClr>
            </a:pPr>
            <a:r>
              <a:rPr lang="en-US" sz="3000" dirty="0">
                <a:solidFill>
                  <a:schemeClr val="dk1"/>
                </a:solidFill>
              </a:rPr>
              <a:t>the teacher conducts presentations of group opinion stressing the needed accents to secure correct understanding of the concept. </a:t>
            </a:r>
          </a:p>
          <a:p>
            <a:pPr marL="457200" lvl="0" indent="-419100" rt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lv" sz="3000" dirty="0">
                <a:solidFill>
                  <a:schemeClr val="dk1"/>
                </a:solidFill>
              </a:rPr>
              <a:t>.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endParaRPr sz="3000" dirty="0">
              <a:solidFill>
                <a:schemeClr val="dk1"/>
              </a:solidFill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endParaRPr sz="3000" dirty="0">
              <a:solidFill>
                <a:srgbClr val="000000"/>
              </a:solidFill>
            </a:endParaRP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endParaRPr sz="3000" dirty="0">
              <a:solidFill>
                <a:srgbClr val="000000"/>
              </a:solidFill>
            </a:endParaRP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endParaRPr sz="30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 txBox="1">
            <a:spLocks noGrp="1"/>
          </p:cNvSpPr>
          <p:nvPr>
            <p:ph type="title"/>
          </p:nvPr>
        </p:nvSpPr>
        <p:spPr>
          <a:xfrm>
            <a:off x="385900" y="160650"/>
            <a:ext cx="8520600" cy="692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algn="r"/>
            <a:r>
              <a:rPr lang="lv-LV" sz="3600" i="1" dirty="0" err="1">
                <a:solidFill>
                  <a:srgbClr val="A61C00"/>
                </a:solidFill>
              </a:rPr>
              <a:t>Golden</a:t>
            </a:r>
            <a:r>
              <a:rPr lang="lv-LV" sz="3600" i="1" dirty="0">
                <a:solidFill>
                  <a:srgbClr val="A61C00"/>
                </a:solidFill>
              </a:rPr>
              <a:t>' </a:t>
            </a:r>
            <a:r>
              <a:rPr lang="lv-LV" sz="3600" i="1" dirty="0" err="1">
                <a:solidFill>
                  <a:srgbClr val="A61C00"/>
                </a:solidFill>
              </a:rPr>
              <a:t>rules</a:t>
            </a:r>
            <a:r>
              <a:rPr lang="lv-LV" sz="3600" i="1" dirty="0">
                <a:solidFill>
                  <a:srgbClr val="A61C00"/>
                </a:solidFill>
              </a:rPr>
              <a:t> </a:t>
            </a:r>
            <a:r>
              <a:rPr lang="lv-LV" sz="3600" i="1" dirty="0" err="1">
                <a:solidFill>
                  <a:srgbClr val="A61C00"/>
                </a:solidFill>
              </a:rPr>
              <a:t>of</a:t>
            </a:r>
            <a:r>
              <a:rPr lang="lv-LV" sz="3600" i="1" dirty="0">
                <a:solidFill>
                  <a:srgbClr val="A61C00"/>
                </a:solidFill>
              </a:rPr>
              <a:t> </a:t>
            </a:r>
            <a:r>
              <a:rPr lang="lv-LV" sz="3600" i="1" dirty="0" err="1">
                <a:solidFill>
                  <a:srgbClr val="A61C00"/>
                </a:solidFill>
              </a:rPr>
              <a:t>assessment</a:t>
            </a:r>
            <a:r>
              <a:rPr lang="lv" sz="3600" i="1" dirty="0">
                <a:solidFill>
                  <a:srgbClr val="A61C00"/>
                </a:solidFill>
              </a:rPr>
              <a:t>:</a:t>
            </a:r>
          </a:p>
        </p:txBody>
      </p:sp>
      <p:sp>
        <p:nvSpPr>
          <p:cNvPr id="207" name="Shape 207"/>
          <p:cNvSpPr txBox="1">
            <a:spLocks noGrp="1"/>
          </p:cNvSpPr>
          <p:nvPr>
            <p:ph type="body" idx="1"/>
          </p:nvPr>
        </p:nvSpPr>
        <p:spPr>
          <a:xfrm>
            <a:off x="385900" y="1307805"/>
            <a:ext cx="8520600" cy="3019646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419100">
              <a:lnSpc>
                <a:spcPct val="100000"/>
              </a:lnSpc>
              <a:buClr>
                <a:srgbClr val="000000"/>
              </a:buClr>
            </a:pPr>
            <a:r>
              <a:rPr lang="lv-LV" sz="3000" dirty="0" err="1">
                <a:solidFill>
                  <a:srgbClr val="000000"/>
                </a:solidFill>
              </a:rPr>
              <a:t>ask</a:t>
            </a:r>
            <a:r>
              <a:rPr lang="lv-LV" sz="3000" dirty="0">
                <a:solidFill>
                  <a:srgbClr val="000000"/>
                </a:solidFill>
              </a:rPr>
              <a:t>; </a:t>
            </a:r>
          </a:p>
          <a:p>
            <a:pPr marL="457200" lvl="0" indent="-419100">
              <a:lnSpc>
                <a:spcPct val="100000"/>
              </a:lnSpc>
              <a:buClr>
                <a:srgbClr val="000000"/>
              </a:buClr>
            </a:pPr>
            <a:r>
              <a:rPr lang="lv-LV" sz="3000" dirty="0">
                <a:solidFill>
                  <a:srgbClr val="000000"/>
                </a:solidFill>
              </a:rPr>
              <a:t> </a:t>
            </a:r>
            <a:r>
              <a:rPr lang="lv-LV" sz="3000" dirty="0" err="1">
                <a:solidFill>
                  <a:srgbClr val="000000"/>
                </a:solidFill>
              </a:rPr>
              <a:t>praise</a:t>
            </a:r>
            <a:r>
              <a:rPr lang="lv-LV" sz="3000" dirty="0">
                <a:solidFill>
                  <a:srgbClr val="000000"/>
                </a:solidFill>
              </a:rPr>
              <a:t>; </a:t>
            </a:r>
          </a:p>
          <a:p>
            <a:pPr marL="457200" lvl="0" indent="-419100">
              <a:lnSpc>
                <a:spcPct val="100000"/>
              </a:lnSpc>
              <a:buClr>
                <a:srgbClr val="000000"/>
              </a:buClr>
            </a:pPr>
            <a:r>
              <a:rPr lang="lv-LV" sz="3000" dirty="0">
                <a:solidFill>
                  <a:srgbClr val="000000"/>
                </a:solidFill>
              </a:rPr>
              <a:t> </a:t>
            </a:r>
            <a:r>
              <a:rPr lang="lv-LV" sz="3000" dirty="0" err="1">
                <a:solidFill>
                  <a:srgbClr val="000000"/>
                </a:solidFill>
              </a:rPr>
              <a:t>offer</a:t>
            </a:r>
            <a:r>
              <a:rPr lang="lv-LV" sz="3000" dirty="0">
                <a:solidFill>
                  <a:srgbClr val="000000"/>
                </a:solidFill>
              </a:rPr>
              <a:t>!</a:t>
            </a:r>
            <a:r>
              <a:rPr lang="lv" sz="3000" dirty="0">
                <a:solidFill>
                  <a:schemeClr val="dk1"/>
                </a:solidFill>
              </a:rPr>
              <a:t>!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endParaRPr sz="3000" dirty="0">
              <a:solidFill>
                <a:schemeClr val="dk1"/>
              </a:solidFill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endParaRPr sz="3000" dirty="0">
              <a:solidFill>
                <a:srgbClr val="000000"/>
              </a:solidFill>
            </a:endParaRP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endParaRPr sz="3000" dirty="0">
              <a:solidFill>
                <a:srgbClr val="000000"/>
              </a:solidFill>
            </a:endParaRP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endParaRPr sz="3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47221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817A0C2-1EB2-40C8-917D-F0BD16458E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1990830"/>
            <a:ext cx="8520600" cy="841800"/>
          </a:xfrm>
        </p:spPr>
        <p:txBody>
          <a:bodyPr/>
          <a:lstStyle/>
          <a:p>
            <a:r>
              <a:rPr lang="lv-LV" b="1" i="1" dirty="0"/>
              <a:t> ACTIVITY 'PLANNING THE LESSON'»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4351259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title"/>
          </p:nvPr>
        </p:nvSpPr>
        <p:spPr>
          <a:xfrm>
            <a:off x="311700" y="1582625"/>
            <a:ext cx="8520600" cy="14100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/>
            <a:r>
              <a:rPr lang="lv" i="1" dirty="0"/>
              <a:t>1.</a:t>
            </a:r>
            <a:r>
              <a:rPr lang="lv-LV" i="1" dirty="0"/>
              <a:t> </a:t>
            </a:r>
            <a:r>
              <a:rPr lang="lv-LV" i="1" dirty="0" err="1"/>
              <a:t>option</a:t>
            </a:r>
            <a:r>
              <a:rPr lang="lv" dirty="0"/>
              <a:t>“</a:t>
            </a:r>
            <a:r>
              <a:rPr lang="en-US" b="1" dirty="0"/>
              <a:t>'A MODEL AS A MATERIAL FOR ILLUSTRATING THE TEACHER'S NARRATION' </a:t>
            </a:r>
            <a:r>
              <a:rPr lang="lv" b="1" dirty="0"/>
              <a:t>”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>
            <a:spLocks noGrp="1"/>
          </p:cNvSpPr>
          <p:nvPr>
            <p:ph type="title"/>
          </p:nvPr>
        </p:nvSpPr>
        <p:spPr>
          <a:xfrm>
            <a:off x="2720125" y="74100"/>
            <a:ext cx="63717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algn="r"/>
            <a:r>
              <a:rPr lang="lv-LV" b="1" i="1" dirty="0" err="1"/>
              <a:t>Choice</a:t>
            </a:r>
            <a:r>
              <a:rPr lang="lv-LV" b="1" i="1" dirty="0"/>
              <a:t> </a:t>
            </a:r>
            <a:r>
              <a:rPr lang="lv-LV" b="1" i="1" dirty="0" err="1"/>
              <a:t>of</a:t>
            </a:r>
            <a:r>
              <a:rPr lang="lv-LV" b="1" i="1" dirty="0"/>
              <a:t> </a:t>
            </a:r>
            <a:r>
              <a:rPr lang="lv-LV" b="1" i="1" dirty="0" err="1"/>
              <a:t>pictures</a:t>
            </a:r>
            <a:r>
              <a:rPr lang="lv-LV" b="1" i="1" dirty="0"/>
              <a:t> </a:t>
            </a:r>
            <a:endParaRPr lang="lv" b="1" i="1" dirty="0"/>
          </a:p>
        </p:txBody>
      </p:sp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146375" y="1112775"/>
            <a:ext cx="3999900" cy="3832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algn="ctr">
              <a:buNone/>
            </a:pPr>
            <a:r>
              <a:rPr lang="lv-LV" sz="2400" b="1" i="1" dirty="0">
                <a:solidFill>
                  <a:srgbClr val="38761D"/>
                </a:solidFill>
              </a:rPr>
              <a:t>A </a:t>
            </a:r>
            <a:r>
              <a:rPr lang="lv-LV" sz="2400" b="1" i="1" dirty="0" err="1">
                <a:solidFill>
                  <a:srgbClr val="38761D"/>
                </a:solidFill>
              </a:rPr>
              <a:t>polar</a:t>
            </a:r>
            <a:r>
              <a:rPr lang="lv-LV" sz="2400" b="1" i="1" dirty="0">
                <a:solidFill>
                  <a:srgbClr val="38761D"/>
                </a:solidFill>
              </a:rPr>
              <a:t> </a:t>
            </a:r>
            <a:r>
              <a:rPr lang="lv-LV" sz="2400" b="1" i="1" dirty="0" err="1">
                <a:solidFill>
                  <a:srgbClr val="38761D"/>
                </a:solidFill>
              </a:rPr>
              <a:t>covalent</a:t>
            </a:r>
            <a:r>
              <a:rPr lang="lv-LV" sz="2400" b="1" i="1" dirty="0">
                <a:solidFill>
                  <a:srgbClr val="38761D"/>
                </a:solidFill>
              </a:rPr>
              <a:t> </a:t>
            </a:r>
            <a:r>
              <a:rPr lang="lv-LV" sz="2400" b="1" i="1" dirty="0" err="1">
                <a:solidFill>
                  <a:srgbClr val="38761D"/>
                </a:solidFill>
              </a:rPr>
              <a:t>bond</a:t>
            </a:r>
            <a:r>
              <a:rPr lang="lv-LV" sz="2400" b="1" i="1" dirty="0">
                <a:solidFill>
                  <a:srgbClr val="38761D"/>
                </a:solidFill>
              </a:rPr>
              <a:t> </a:t>
            </a:r>
            <a:endParaRPr lang="lv" sz="2400" b="1" i="1" dirty="0">
              <a:solidFill>
                <a:srgbClr val="38761D"/>
              </a:solidFill>
            </a:endParaRPr>
          </a:p>
        </p:txBody>
      </p:sp>
      <p:sp>
        <p:nvSpPr>
          <p:cNvPr id="72" name="Shape 72"/>
          <p:cNvSpPr txBox="1">
            <a:spLocks noGrp="1"/>
          </p:cNvSpPr>
          <p:nvPr>
            <p:ph type="body" idx="2"/>
          </p:nvPr>
        </p:nvSpPr>
        <p:spPr>
          <a:xfrm>
            <a:off x="4906575" y="1112875"/>
            <a:ext cx="3999900" cy="3832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algn="ctr">
              <a:buNone/>
            </a:pPr>
            <a:r>
              <a:rPr lang="lv-LV" sz="2400" b="1" i="1" dirty="0">
                <a:solidFill>
                  <a:srgbClr val="980000"/>
                </a:solidFill>
              </a:rPr>
              <a:t>A non-</a:t>
            </a:r>
            <a:r>
              <a:rPr lang="lv-LV" sz="2400" b="1" i="1" dirty="0" err="1">
                <a:solidFill>
                  <a:srgbClr val="980000"/>
                </a:solidFill>
              </a:rPr>
              <a:t>polar</a:t>
            </a:r>
            <a:r>
              <a:rPr lang="lv-LV" sz="2400" b="1" i="1" dirty="0">
                <a:solidFill>
                  <a:srgbClr val="980000"/>
                </a:solidFill>
              </a:rPr>
              <a:t> </a:t>
            </a:r>
            <a:r>
              <a:rPr lang="lv-LV" sz="2400" b="1" i="1" dirty="0" err="1">
                <a:solidFill>
                  <a:srgbClr val="980000"/>
                </a:solidFill>
              </a:rPr>
              <a:t>covalent</a:t>
            </a:r>
            <a:r>
              <a:rPr lang="lv-LV" sz="2400" b="1" i="1" dirty="0">
                <a:solidFill>
                  <a:srgbClr val="980000"/>
                </a:solidFill>
              </a:rPr>
              <a:t> </a:t>
            </a:r>
            <a:r>
              <a:rPr lang="lv-LV" sz="2400" b="1" i="1" dirty="0" err="1">
                <a:solidFill>
                  <a:srgbClr val="980000"/>
                </a:solidFill>
              </a:rPr>
              <a:t>bond</a:t>
            </a:r>
            <a:r>
              <a:rPr lang="lv-LV" sz="2400" b="1" i="1" dirty="0">
                <a:solidFill>
                  <a:srgbClr val="980000"/>
                </a:solidFill>
              </a:rPr>
              <a:t> </a:t>
            </a:r>
            <a:endParaRPr lang="lv" sz="2400" b="1" i="1" dirty="0">
              <a:solidFill>
                <a:srgbClr val="980000"/>
              </a:solidFill>
            </a:endParaRPr>
          </a:p>
        </p:txBody>
      </p:sp>
      <p:pic>
        <p:nvPicPr>
          <p:cNvPr id="73" name="Shape 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5575" y="2868150"/>
            <a:ext cx="3818250" cy="128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Shape 7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07650" y="2927786"/>
            <a:ext cx="3999900" cy="9199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>
            <a:off x="2720125" y="74100"/>
            <a:ext cx="63717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algn="r" rtl="0">
              <a:spcBef>
                <a:spcPts val="0"/>
              </a:spcBef>
              <a:buNone/>
            </a:pPr>
            <a:r>
              <a:rPr lang="lv" b="1" i="1"/>
              <a:t>Attēlu izvēle</a:t>
            </a:r>
          </a:p>
        </p:txBody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146375" y="816025"/>
            <a:ext cx="3999900" cy="41295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lv" sz="2400" b="1" i="1">
                <a:solidFill>
                  <a:srgbClr val="38761D"/>
                </a:solidFill>
              </a:rPr>
              <a:t>Polārā kovalentā saite</a:t>
            </a:r>
          </a:p>
        </p:txBody>
      </p:sp>
      <p:sp>
        <p:nvSpPr>
          <p:cNvPr id="81" name="Shape 81"/>
          <p:cNvSpPr txBox="1">
            <a:spLocks noGrp="1"/>
          </p:cNvSpPr>
          <p:nvPr>
            <p:ph type="body" idx="2"/>
          </p:nvPr>
        </p:nvSpPr>
        <p:spPr>
          <a:xfrm>
            <a:off x="4906575" y="902575"/>
            <a:ext cx="3999900" cy="40431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lv" sz="2400" b="1" i="1">
                <a:solidFill>
                  <a:srgbClr val="980000"/>
                </a:solidFill>
              </a:rPr>
              <a:t>Nepolārā kovalentā saite</a:t>
            </a:r>
          </a:p>
        </p:txBody>
      </p:sp>
      <p:pic>
        <p:nvPicPr>
          <p:cNvPr id="82" name="Shape 8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38550" y="1891725"/>
            <a:ext cx="3453975" cy="296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Shape 8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2850" y="1891725"/>
            <a:ext cx="3105700" cy="3105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title"/>
          </p:nvPr>
        </p:nvSpPr>
        <p:spPr>
          <a:xfrm>
            <a:off x="311700" y="1582625"/>
            <a:ext cx="8520600" cy="14100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/>
            <a:r>
              <a:rPr lang="lv-LV" i="1" dirty="0" err="1"/>
              <a:t>The</a:t>
            </a:r>
            <a:r>
              <a:rPr lang="lv-LV" i="1" dirty="0"/>
              <a:t> 2nd </a:t>
            </a:r>
            <a:r>
              <a:rPr lang="lv-LV" i="1" dirty="0" err="1"/>
              <a:t>option</a:t>
            </a:r>
            <a:r>
              <a:rPr lang="lv-LV" i="1" dirty="0"/>
              <a:t> </a:t>
            </a:r>
            <a:r>
              <a:rPr lang="lv" b="1" dirty="0"/>
              <a:t>“</a:t>
            </a:r>
            <a:r>
              <a:rPr lang="en-US" b="1" dirty="0"/>
              <a:t>CREATION OF A MODEL AS A HOME-WORK </a:t>
            </a:r>
            <a:r>
              <a:rPr lang="lv" b="1" dirty="0"/>
              <a:t>”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title"/>
          </p:nvPr>
        </p:nvSpPr>
        <p:spPr>
          <a:xfrm>
            <a:off x="385900" y="160650"/>
            <a:ext cx="8520600" cy="692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algn="r"/>
            <a:r>
              <a:rPr lang="lv-LV" sz="3600" i="1" dirty="0" err="1">
                <a:solidFill>
                  <a:srgbClr val="A61C00"/>
                </a:solidFill>
              </a:rPr>
              <a:t>Essential</a:t>
            </a:r>
            <a:r>
              <a:rPr lang="lv" sz="3600" i="1" dirty="0">
                <a:solidFill>
                  <a:srgbClr val="A61C00"/>
                </a:solidFill>
              </a:rPr>
              <a:t>:</a:t>
            </a:r>
          </a:p>
        </p:txBody>
      </p:sp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385900" y="1520800"/>
            <a:ext cx="8520600" cy="3548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419100">
              <a:lnSpc>
                <a:spcPct val="100000"/>
              </a:lnSpc>
              <a:buClr>
                <a:srgbClr val="000000"/>
              </a:buClr>
            </a:pPr>
            <a:r>
              <a:rPr lang="en-US" sz="3000" dirty="0">
                <a:solidFill>
                  <a:srgbClr val="000000"/>
                </a:solidFill>
              </a:rPr>
              <a:t>useful as a way of getting a reflexive link</a:t>
            </a:r>
            <a:r>
              <a:rPr lang="lv" sz="3000" dirty="0">
                <a:solidFill>
                  <a:srgbClr val="000000"/>
                </a:solidFill>
              </a:rPr>
              <a:t>;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endParaRPr sz="3000" dirty="0">
              <a:solidFill>
                <a:srgbClr val="000000"/>
              </a:solidFill>
            </a:endParaRPr>
          </a:p>
          <a:p>
            <a:pPr marL="457200" lvl="0" indent="-419100">
              <a:lnSpc>
                <a:spcPct val="100000"/>
              </a:lnSpc>
              <a:buClr>
                <a:srgbClr val="000000"/>
              </a:buClr>
            </a:pPr>
            <a:r>
              <a:rPr lang="en-US" sz="3000" dirty="0">
                <a:solidFill>
                  <a:srgbClr val="000000"/>
                </a:solidFill>
              </a:rPr>
              <a:t>students must understand differences between the model of the concept and the example in the form of a drawing or picture. </a:t>
            </a:r>
          </a:p>
          <a:p>
            <a:pPr marL="457200" lvl="0" indent="-419100">
              <a:lnSpc>
                <a:spcPct val="100000"/>
              </a:lnSpc>
              <a:buClr>
                <a:srgbClr val="000000"/>
              </a:buClr>
            </a:pPr>
            <a:endParaRPr lang="en-US" sz="3000" dirty="0">
              <a:solidFill>
                <a:srgbClr val="000000"/>
              </a:solidFill>
            </a:endParaRPr>
          </a:p>
          <a:p>
            <a:pPr marL="457200" lvl="0" indent="-419100" rtl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ct val="100000"/>
            </a:pPr>
            <a:r>
              <a:rPr lang="lv" sz="3000" dirty="0">
                <a:solidFill>
                  <a:srgbClr val="000000"/>
                </a:solidFill>
              </a:rPr>
              <a:t>;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endParaRPr sz="3000" dirty="0">
              <a:solidFill>
                <a:srgbClr val="000000"/>
              </a:solidFill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  <a:buNone/>
            </a:pPr>
            <a:endParaRPr sz="30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title"/>
          </p:nvPr>
        </p:nvSpPr>
        <p:spPr>
          <a:xfrm>
            <a:off x="385900" y="160650"/>
            <a:ext cx="8520600" cy="692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algn="r"/>
            <a:r>
              <a:rPr lang="lv-LV" sz="3600" i="1" dirty="0" err="1">
                <a:solidFill>
                  <a:srgbClr val="A61C00"/>
                </a:solidFill>
              </a:rPr>
              <a:t>Essential</a:t>
            </a:r>
            <a:r>
              <a:rPr lang="lv-LV" sz="3600" i="1" dirty="0">
                <a:solidFill>
                  <a:srgbClr val="A61C00"/>
                </a:solidFill>
              </a:rPr>
              <a:t> </a:t>
            </a:r>
            <a:r>
              <a:rPr lang="lv" sz="3600" i="1" dirty="0">
                <a:solidFill>
                  <a:srgbClr val="A61C00"/>
                </a:solidFill>
              </a:rPr>
              <a:t>:</a:t>
            </a:r>
          </a:p>
        </p:txBody>
      </p:sp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385900" y="1421875"/>
            <a:ext cx="8520600" cy="37215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419100">
              <a:lnSpc>
                <a:spcPct val="100000"/>
              </a:lnSpc>
              <a:buClr>
                <a:schemeClr val="dk1"/>
              </a:buClr>
            </a:pPr>
            <a:r>
              <a:rPr lang="en-US" sz="3000" dirty="0">
                <a:solidFill>
                  <a:schemeClr val="dk1"/>
                </a:solidFill>
              </a:rPr>
              <a:t>the task must be clearly defined</a:t>
            </a:r>
            <a:r>
              <a:rPr lang="lv" sz="3000" dirty="0">
                <a:solidFill>
                  <a:schemeClr val="dk1"/>
                </a:solidFill>
              </a:rPr>
              <a:t>;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36666"/>
              <a:buFont typeface="Arial"/>
              <a:buNone/>
            </a:pPr>
            <a:endParaRPr sz="3000" dirty="0">
              <a:solidFill>
                <a:schemeClr val="dk1"/>
              </a:solidFill>
            </a:endParaRPr>
          </a:p>
          <a:p>
            <a:pPr marL="457200" lvl="0" indent="-419100">
              <a:lnSpc>
                <a:spcPct val="100000"/>
              </a:lnSpc>
              <a:buClr>
                <a:schemeClr val="dk1"/>
              </a:buClr>
            </a:pPr>
            <a:r>
              <a:rPr lang="en-US" sz="3000" dirty="0">
                <a:solidFill>
                  <a:schemeClr val="dk1"/>
                </a:solidFill>
              </a:rPr>
              <a:t>motivating assessment must be implemented</a:t>
            </a:r>
            <a:r>
              <a:rPr lang="lv" sz="3000" dirty="0">
                <a:solidFill>
                  <a:schemeClr val="dk1"/>
                </a:solidFill>
              </a:rPr>
              <a:t>;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>
            <a:spLocks noGrp="1"/>
          </p:cNvSpPr>
          <p:nvPr>
            <p:ph type="title"/>
          </p:nvPr>
        </p:nvSpPr>
        <p:spPr>
          <a:xfrm>
            <a:off x="385900" y="160650"/>
            <a:ext cx="8520600" cy="692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algn="r"/>
            <a:r>
              <a:rPr lang="lv-LV" sz="3600" i="1" dirty="0" err="1">
                <a:solidFill>
                  <a:srgbClr val="A61C00"/>
                </a:solidFill>
              </a:rPr>
              <a:t>Essential</a:t>
            </a:r>
            <a:r>
              <a:rPr lang="lv" sz="3600" i="1" dirty="0">
                <a:solidFill>
                  <a:srgbClr val="A61C00"/>
                </a:solidFill>
              </a:rPr>
              <a:t>:</a:t>
            </a:r>
          </a:p>
        </p:txBody>
      </p:sp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385900" y="1050900"/>
            <a:ext cx="8520600" cy="4092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419100">
              <a:lnSpc>
                <a:spcPct val="100000"/>
              </a:lnSpc>
              <a:buClr>
                <a:srgbClr val="000000"/>
              </a:buClr>
            </a:pPr>
            <a:r>
              <a:rPr lang="en-US" sz="3000" dirty="0">
                <a:solidFill>
                  <a:srgbClr val="000000"/>
                </a:solidFill>
              </a:rPr>
              <a:t>not always the explanation is useful when demonstrating the models created by other students</a:t>
            </a:r>
            <a:r>
              <a:rPr lang="lv" sz="3000" dirty="0">
                <a:solidFill>
                  <a:srgbClr val="000000"/>
                </a:solidFill>
              </a:rPr>
              <a:t>;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endParaRPr sz="3000" dirty="0">
              <a:solidFill>
                <a:srgbClr val="000000"/>
              </a:solidFill>
            </a:endParaRPr>
          </a:p>
          <a:p>
            <a:pPr marL="457200" lvl="0" indent="-419100">
              <a:buClr>
                <a:srgbClr val="000000"/>
              </a:buClr>
            </a:pPr>
            <a:r>
              <a:rPr lang="en-US" sz="3000" dirty="0">
                <a:solidFill>
                  <a:srgbClr val="000000"/>
                </a:solidFill>
              </a:rPr>
              <a:t>finding 'key 'words in the explanation of the concept is helpful</a:t>
            </a:r>
            <a:r>
              <a:rPr lang="lv" sz="3000" dirty="0">
                <a:solidFill>
                  <a:srgbClr val="000000"/>
                </a:solidFill>
              </a:rPr>
              <a:t>.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endParaRPr sz="3000" dirty="0">
              <a:solidFill>
                <a:srgbClr val="000000"/>
              </a:solidFill>
            </a:endParaRP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endParaRPr sz="30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652</Words>
  <Application>Microsoft Office PowerPoint</Application>
  <PresentationFormat>Slaidrāde ekrānā (16:9)</PresentationFormat>
  <Paragraphs>101</Paragraphs>
  <Slides>24</Slides>
  <Notes>21</Notes>
  <HiddenSlides>0</HiddenSlides>
  <MMClips>0</MMClips>
  <ScaleCrop>false</ScaleCrop>
  <HeadingPairs>
    <vt:vector size="6" baseType="variant">
      <vt:variant>
        <vt:lpstr>Lietotie fonti</vt:lpstr>
      </vt:variant>
      <vt:variant>
        <vt:i4>1</vt:i4>
      </vt:variant>
      <vt:variant>
        <vt:lpstr>Dizains</vt:lpstr>
      </vt:variant>
      <vt:variant>
        <vt:i4>1</vt:i4>
      </vt:variant>
      <vt:variant>
        <vt:lpstr>Slaidu virsraksti</vt:lpstr>
      </vt:variant>
      <vt:variant>
        <vt:i4>24</vt:i4>
      </vt:variant>
    </vt:vector>
  </HeadingPairs>
  <TitlesOfParts>
    <vt:vector size="26" baseType="lpstr">
      <vt:lpstr>Arial</vt:lpstr>
      <vt:lpstr>Simple Light</vt:lpstr>
      <vt:lpstr>METHODOLOGICAL RECOMMENDATIONS FOR USING THE MODELS OF NATURAL SCIENCES CONCEPTS </vt:lpstr>
      <vt:lpstr>PowerPoint prezentācija</vt:lpstr>
      <vt:lpstr>1. option“'A MODEL AS A MATERIAL FOR ILLUSTRATING THE TEACHER'S NARRATION' ”</vt:lpstr>
      <vt:lpstr>Choice of pictures </vt:lpstr>
      <vt:lpstr>Attēlu izvēle</vt:lpstr>
      <vt:lpstr>The 2nd option “CREATION OF A MODEL AS A HOME-WORK ”</vt:lpstr>
      <vt:lpstr>Essential:</vt:lpstr>
      <vt:lpstr>Essential :</vt:lpstr>
      <vt:lpstr>Essential:</vt:lpstr>
      <vt:lpstr>PowerPoint prezentācija</vt:lpstr>
      <vt:lpstr>PowerPoint prezentācija</vt:lpstr>
      <vt:lpstr>3rd option“Creating model during the lesson”</vt:lpstr>
      <vt:lpstr>Essential:</vt:lpstr>
      <vt:lpstr>Essential:</vt:lpstr>
      <vt:lpstr>The 4th option 'ANALYSIS OF MODELS' /1/ </vt:lpstr>
      <vt:lpstr>Essential:</vt:lpstr>
      <vt:lpstr>The 5th option ' ANALYSIS OF MODELS'/2/ </vt:lpstr>
      <vt:lpstr>Essential:</vt:lpstr>
      <vt:lpstr>The 6th option ' ASSESSMENT OF MODELS'</vt:lpstr>
      <vt:lpstr>Essential:</vt:lpstr>
      <vt:lpstr>Essential:</vt:lpstr>
      <vt:lpstr>Essential:</vt:lpstr>
      <vt:lpstr>Golden' rules of assessment:</vt:lpstr>
      <vt:lpstr> ACTIVITY 'PLANNING THE LESSON'»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Metodiskie ieteikumi darbam ar jēdzienu modeļiem</dc:title>
  <dc:creator>Uldis Heidingers</dc:creator>
  <cp:lastModifiedBy>Uldis Heidingers</cp:lastModifiedBy>
  <cp:revision>9</cp:revision>
  <dcterms:modified xsi:type="dcterms:W3CDTF">2018-10-19T22:23:14Z</dcterms:modified>
</cp:coreProperties>
</file>